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80"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48" y="43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F57C212C-60F8-4D97-A217-E63BB7007A53}" type="datetimeFigureOut">
              <a:rPr lang="ru-RU" smtClean="0"/>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FD581F4-E2A1-442C-9402-64EA1F091FB0}" type="slidenum">
              <a:rPr lang="ru-RU" smtClean="0"/>
              <a:t>‹#›</a:t>
            </a:fld>
            <a:endParaRPr lang="ru-RU"/>
          </a:p>
        </p:txBody>
      </p:sp>
    </p:spTree>
    <p:extLst>
      <p:ext uri="{BB962C8B-B14F-4D97-AF65-F5344CB8AC3E}">
        <p14:creationId xmlns:p14="http://schemas.microsoft.com/office/powerpoint/2010/main" val="641351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57C212C-60F8-4D97-A217-E63BB7007A53}" type="datetimeFigureOut">
              <a:rPr lang="ru-RU" smtClean="0"/>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FD581F4-E2A1-442C-9402-64EA1F091FB0}" type="slidenum">
              <a:rPr lang="ru-RU" smtClean="0"/>
              <a:t>‹#›</a:t>
            </a:fld>
            <a:endParaRPr lang="ru-RU"/>
          </a:p>
        </p:txBody>
      </p:sp>
    </p:spTree>
    <p:extLst>
      <p:ext uri="{BB962C8B-B14F-4D97-AF65-F5344CB8AC3E}">
        <p14:creationId xmlns:p14="http://schemas.microsoft.com/office/powerpoint/2010/main" val="1880320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57C212C-60F8-4D97-A217-E63BB7007A53}" type="datetimeFigureOut">
              <a:rPr lang="ru-RU" smtClean="0"/>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FD581F4-E2A1-442C-9402-64EA1F091FB0}" type="slidenum">
              <a:rPr lang="ru-RU" smtClean="0"/>
              <a:t>‹#›</a:t>
            </a:fld>
            <a:endParaRPr lang="ru-RU"/>
          </a:p>
        </p:txBody>
      </p:sp>
    </p:spTree>
    <p:extLst>
      <p:ext uri="{BB962C8B-B14F-4D97-AF65-F5344CB8AC3E}">
        <p14:creationId xmlns:p14="http://schemas.microsoft.com/office/powerpoint/2010/main" val="3626270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57C212C-60F8-4D97-A217-E63BB7007A53}" type="datetimeFigureOut">
              <a:rPr lang="ru-RU" smtClean="0"/>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FD581F4-E2A1-442C-9402-64EA1F091FB0}" type="slidenum">
              <a:rPr lang="ru-RU" smtClean="0"/>
              <a:t>‹#›</a:t>
            </a:fld>
            <a:endParaRPr lang="ru-RU"/>
          </a:p>
        </p:txBody>
      </p:sp>
    </p:spTree>
    <p:extLst>
      <p:ext uri="{BB962C8B-B14F-4D97-AF65-F5344CB8AC3E}">
        <p14:creationId xmlns:p14="http://schemas.microsoft.com/office/powerpoint/2010/main" val="3130701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F57C212C-60F8-4D97-A217-E63BB7007A53}" type="datetimeFigureOut">
              <a:rPr lang="ru-RU" smtClean="0"/>
              <a:t>14.11.2025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FD581F4-E2A1-442C-9402-64EA1F091FB0}" type="slidenum">
              <a:rPr lang="ru-RU" smtClean="0"/>
              <a:t>‹#›</a:t>
            </a:fld>
            <a:endParaRPr lang="ru-RU"/>
          </a:p>
        </p:txBody>
      </p:sp>
    </p:spTree>
    <p:extLst>
      <p:ext uri="{BB962C8B-B14F-4D97-AF65-F5344CB8AC3E}">
        <p14:creationId xmlns:p14="http://schemas.microsoft.com/office/powerpoint/2010/main" val="1122697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F57C212C-60F8-4D97-A217-E63BB7007A53}" type="datetimeFigureOut">
              <a:rPr lang="ru-RU" smtClean="0"/>
              <a:t>14.11.2025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FD581F4-E2A1-442C-9402-64EA1F091FB0}" type="slidenum">
              <a:rPr lang="ru-RU" smtClean="0"/>
              <a:t>‹#›</a:t>
            </a:fld>
            <a:endParaRPr lang="ru-RU"/>
          </a:p>
        </p:txBody>
      </p:sp>
    </p:spTree>
    <p:extLst>
      <p:ext uri="{BB962C8B-B14F-4D97-AF65-F5344CB8AC3E}">
        <p14:creationId xmlns:p14="http://schemas.microsoft.com/office/powerpoint/2010/main" val="2236022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F57C212C-60F8-4D97-A217-E63BB7007A53}" type="datetimeFigureOut">
              <a:rPr lang="ru-RU" smtClean="0"/>
              <a:t>14.11.2025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FD581F4-E2A1-442C-9402-64EA1F091FB0}" type="slidenum">
              <a:rPr lang="ru-RU" smtClean="0"/>
              <a:t>‹#›</a:t>
            </a:fld>
            <a:endParaRPr lang="ru-RU"/>
          </a:p>
        </p:txBody>
      </p:sp>
    </p:spTree>
    <p:extLst>
      <p:ext uri="{BB962C8B-B14F-4D97-AF65-F5344CB8AC3E}">
        <p14:creationId xmlns:p14="http://schemas.microsoft.com/office/powerpoint/2010/main" val="402778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F57C212C-60F8-4D97-A217-E63BB7007A53}" type="datetimeFigureOut">
              <a:rPr lang="ru-RU" smtClean="0"/>
              <a:t>14.11.2025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FD581F4-E2A1-442C-9402-64EA1F091FB0}" type="slidenum">
              <a:rPr lang="ru-RU" smtClean="0"/>
              <a:t>‹#›</a:t>
            </a:fld>
            <a:endParaRPr lang="ru-RU"/>
          </a:p>
        </p:txBody>
      </p:sp>
    </p:spTree>
    <p:extLst>
      <p:ext uri="{BB962C8B-B14F-4D97-AF65-F5344CB8AC3E}">
        <p14:creationId xmlns:p14="http://schemas.microsoft.com/office/powerpoint/2010/main" val="1098525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57C212C-60F8-4D97-A217-E63BB7007A53}" type="datetimeFigureOut">
              <a:rPr lang="ru-RU" smtClean="0"/>
              <a:t>14.11.2025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FD581F4-E2A1-442C-9402-64EA1F091FB0}" type="slidenum">
              <a:rPr lang="ru-RU" smtClean="0"/>
              <a:t>‹#›</a:t>
            </a:fld>
            <a:endParaRPr lang="ru-RU"/>
          </a:p>
        </p:txBody>
      </p:sp>
    </p:spTree>
    <p:extLst>
      <p:ext uri="{BB962C8B-B14F-4D97-AF65-F5344CB8AC3E}">
        <p14:creationId xmlns:p14="http://schemas.microsoft.com/office/powerpoint/2010/main" val="3214080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F57C212C-60F8-4D97-A217-E63BB7007A53}" type="datetimeFigureOut">
              <a:rPr lang="ru-RU" smtClean="0"/>
              <a:t>14.11.2025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FD581F4-E2A1-442C-9402-64EA1F091FB0}" type="slidenum">
              <a:rPr lang="ru-RU" smtClean="0"/>
              <a:t>‹#›</a:t>
            </a:fld>
            <a:endParaRPr lang="ru-RU"/>
          </a:p>
        </p:txBody>
      </p:sp>
    </p:spTree>
    <p:extLst>
      <p:ext uri="{BB962C8B-B14F-4D97-AF65-F5344CB8AC3E}">
        <p14:creationId xmlns:p14="http://schemas.microsoft.com/office/powerpoint/2010/main" val="2060475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F57C212C-60F8-4D97-A217-E63BB7007A53}" type="datetimeFigureOut">
              <a:rPr lang="ru-RU" smtClean="0"/>
              <a:t>14.11.2025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FD581F4-E2A1-442C-9402-64EA1F091FB0}" type="slidenum">
              <a:rPr lang="ru-RU" smtClean="0"/>
              <a:t>‹#›</a:t>
            </a:fld>
            <a:endParaRPr lang="ru-RU"/>
          </a:p>
        </p:txBody>
      </p:sp>
    </p:spTree>
    <p:extLst>
      <p:ext uri="{BB962C8B-B14F-4D97-AF65-F5344CB8AC3E}">
        <p14:creationId xmlns:p14="http://schemas.microsoft.com/office/powerpoint/2010/main" val="1748401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7C212C-60F8-4D97-A217-E63BB7007A53}" type="datetimeFigureOut">
              <a:rPr lang="ru-RU" smtClean="0"/>
              <a:t>14.11.2025</a:t>
            </a:fld>
            <a:endParaRPr lang="ru-RU"/>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81F4-E2A1-442C-9402-64EA1F091FB0}" type="slidenum">
              <a:rPr lang="ru-RU" smtClean="0"/>
              <a:t>‹#›</a:t>
            </a:fld>
            <a:endParaRPr lang="ru-RU"/>
          </a:p>
        </p:txBody>
      </p:sp>
    </p:spTree>
    <p:extLst>
      <p:ext uri="{BB962C8B-B14F-4D97-AF65-F5344CB8AC3E}">
        <p14:creationId xmlns:p14="http://schemas.microsoft.com/office/powerpoint/2010/main" val="3366237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07368" y="594917"/>
            <a:ext cx="10363200" cy="1470025"/>
          </a:xfrm>
        </p:spPr>
        <p:txBody>
          <a:bodyPr>
            <a:normAutofit/>
          </a:bodyPr>
          <a:lstStyle/>
          <a:p>
            <a:r>
              <a:rPr lang="kk-KZ" sz="3200" b="1" dirty="0">
                <a:solidFill>
                  <a:schemeClr val="accent1">
                    <a:lumMod val="75000"/>
                  </a:schemeClr>
                </a:solidFill>
              </a:rPr>
              <a:t>Робототехника және білім беру</a:t>
            </a:r>
            <a:endParaRPr lang="ru-RU" sz="3200" b="1" dirty="0">
              <a:solidFill>
                <a:schemeClr val="accent1">
                  <a:lumMod val="75000"/>
                </a:schemeClr>
              </a:solidFill>
            </a:endParaRPr>
          </a:p>
        </p:txBody>
      </p:sp>
      <p:sp>
        <p:nvSpPr>
          <p:cNvPr id="5" name="Прямоугольник 4">
            <a:extLst>
              <a:ext uri="{FF2B5EF4-FFF2-40B4-BE49-F238E27FC236}">
                <a16:creationId xmlns:a16="http://schemas.microsoft.com/office/drawing/2014/main" id="{3E21428E-2F9B-475E-BA7C-912EEFA6F694}"/>
              </a:ext>
            </a:extLst>
          </p:cNvPr>
          <p:cNvSpPr/>
          <p:nvPr/>
        </p:nvSpPr>
        <p:spPr>
          <a:xfrm>
            <a:off x="4607100" y="5445224"/>
            <a:ext cx="6670500" cy="923330"/>
          </a:xfrm>
          <a:prstGeom prst="rect">
            <a:avLst/>
          </a:prstGeom>
        </p:spPr>
        <p:txBody>
          <a:bodyPr wrap="square">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r"/>
            <a:r>
              <a:rPr lang="kk-KZ" b="1" dirty="0">
                <a:solidFill>
                  <a:schemeClr val="accent1">
                    <a:lumMod val="75000"/>
                  </a:schemeClr>
                </a:solidFill>
                <a:latin typeface="Arial" panose="020B0604020202020204" pitchFamily="34" charset="0"/>
                <a:cs typeface="Arial" panose="020B0604020202020204" pitchFamily="34" charset="0"/>
              </a:rPr>
              <a:t>Шекербекова Ш.Т.</a:t>
            </a:r>
          </a:p>
          <a:p>
            <a:pPr lvl="0"/>
            <a:r>
              <a:rPr lang="kk-KZ" b="1" dirty="0">
                <a:solidFill>
                  <a:schemeClr val="accent1">
                    <a:lumMod val="75000"/>
                  </a:schemeClr>
                </a:solidFill>
                <a:latin typeface="Arial" panose="020B0604020202020204" pitchFamily="34" charset="0"/>
                <a:cs typeface="Arial" panose="020B0604020202020204" pitchFamily="34" charset="0"/>
              </a:rPr>
              <a:t>Информатика және білімді ақпараттандыру кафедрасы,</a:t>
            </a:r>
          </a:p>
          <a:p>
            <a:pPr lvl="0"/>
            <a:r>
              <a:rPr lang="kk-KZ" b="1" dirty="0">
                <a:solidFill>
                  <a:schemeClr val="accent1">
                    <a:lumMod val="75000"/>
                  </a:schemeClr>
                </a:solidFill>
                <a:latin typeface="Arial" panose="020B0604020202020204" pitchFamily="34" charset="0"/>
                <a:cs typeface="Arial" panose="020B0604020202020204" pitchFamily="34" charset="0"/>
              </a:rPr>
              <a:t>Педагогика ғылымдарының кандидаты, профессор </a:t>
            </a:r>
            <a:r>
              <a:rPr lang="kk-KZ" b="1" dirty="0" err="1">
                <a:solidFill>
                  <a:schemeClr val="accent1">
                    <a:lumMod val="75000"/>
                  </a:schemeClr>
                </a:solidFill>
                <a:latin typeface="Arial" panose="020B0604020202020204" pitchFamily="34" charset="0"/>
                <a:cs typeface="Arial" panose="020B0604020202020204" pitchFamily="34" charset="0"/>
              </a:rPr>
              <a:t>м.а</a:t>
            </a:r>
            <a:r>
              <a:rPr lang="kk-KZ" b="1" dirty="0">
                <a:solidFill>
                  <a:schemeClr val="accent1">
                    <a:lumMod val="75000"/>
                  </a:schemeClr>
                </a:solidFill>
                <a:latin typeface="Arial" panose="020B0604020202020204" pitchFamily="34" charset="0"/>
                <a:cs typeface="Arial" panose="020B0604020202020204" pitchFamily="34" charset="0"/>
              </a:rPr>
              <a:t>. </a:t>
            </a:r>
            <a:endParaRPr lang="ru-RU" b="1" dirty="0">
              <a:solidFill>
                <a:schemeClr val="accent1">
                  <a:lumMod val="75000"/>
                </a:schemeClr>
              </a:solidFill>
              <a:latin typeface="Arial" panose="020B0604020202020204" pitchFamily="34" charset="0"/>
              <a:cs typeface="Arial" panose="020B0604020202020204" pitchFamily="34" charset="0"/>
            </a:endParaRPr>
          </a:p>
        </p:txBody>
      </p:sp>
      <p:pic>
        <p:nvPicPr>
          <p:cNvPr id="1030" name="Picture 6">
            <a:extLst>
              <a:ext uri="{FF2B5EF4-FFF2-40B4-BE49-F238E27FC236}">
                <a16:creationId xmlns:a16="http://schemas.microsoft.com/office/drawing/2014/main" id="{54C2C6BB-06D3-459F-BABD-C0BD2F4B0A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3472" y="2102867"/>
            <a:ext cx="7307783" cy="2664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298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90552" y="908720"/>
            <a:ext cx="8280920" cy="4154984"/>
          </a:xfrm>
          <a:prstGeom prst="rect">
            <a:avLst/>
          </a:prstGeom>
        </p:spPr>
        <p:txBody>
          <a:bodyPr wrap="square">
            <a:spAutoFit/>
          </a:bodyPr>
          <a:lstStyle/>
          <a:p>
            <a:r>
              <a:rPr lang="kk-KZ" sz="2400" dirty="0">
                <a:solidFill>
                  <a:schemeClr val="accent1">
                    <a:lumMod val="75000"/>
                  </a:schemeClr>
                </a:solidFill>
              </a:rPr>
              <a:t>Мектептің білім беру процесінде STEM-технологияларды пайдаланумен байланысты білім, білік және дағдыларды қалыптастыру. </a:t>
            </a:r>
          </a:p>
          <a:p>
            <a:endParaRPr lang="ru-RU" sz="2400" dirty="0">
              <a:solidFill>
                <a:schemeClr val="accent1">
                  <a:lumMod val="75000"/>
                </a:schemeClr>
              </a:solidFill>
            </a:endParaRPr>
          </a:p>
          <a:p>
            <a:r>
              <a:rPr lang="kk-KZ" sz="2400" dirty="0">
                <a:solidFill>
                  <a:schemeClr val="accent1">
                    <a:lumMod val="75000"/>
                  </a:schemeClr>
                </a:solidFill>
              </a:rPr>
              <a:t>STEM-технологияларды пайдалану міндеттері:</a:t>
            </a:r>
            <a:endParaRPr lang="ru-RU" sz="2400" dirty="0">
              <a:solidFill>
                <a:schemeClr val="accent1">
                  <a:lumMod val="75000"/>
                </a:schemeClr>
              </a:solidFill>
            </a:endParaRPr>
          </a:p>
          <a:p>
            <a:r>
              <a:rPr lang="kk-KZ" sz="2400" dirty="0">
                <a:solidFill>
                  <a:schemeClr val="accent1">
                    <a:lumMod val="75000"/>
                  </a:schemeClr>
                </a:solidFill>
              </a:rPr>
              <a:t>- Қазақстандағы және басқада шетелдердегі STEM-білімнің даму ерекшеліктерімен таныстыру, сонымен қатар электроника, программалау және ақпараттық технологиялар саласындағы отандық және шетелдік тәжірибені зерттеу және жалпылау;</a:t>
            </a:r>
            <a:endParaRPr lang="ru-RU" sz="2400" dirty="0">
              <a:solidFill>
                <a:schemeClr val="accent1">
                  <a:lumMod val="75000"/>
                </a:schemeClr>
              </a:solidFill>
            </a:endParaRPr>
          </a:p>
          <a:p>
            <a:endParaRPr lang="ru-RU" sz="2400" dirty="0">
              <a:solidFill>
                <a:schemeClr val="accent1">
                  <a:lumMod val="75000"/>
                </a:schemeClr>
              </a:solidFill>
            </a:endParaRPr>
          </a:p>
        </p:txBody>
      </p:sp>
    </p:spTree>
    <p:extLst>
      <p:ext uri="{BB962C8B-B14F-4D97-AF65-F5344CB8AC3E}">
        <p14:creationId xmlns:p14="http://schemas.microsoft.com/office/powerpoint/2010/main" val="1755860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35560" y="548681"/>
            <a:ext cx="7848872" cy="4893647"/>
          </a:xfrm>
          <a:prstGeom prst="rect">
            <a:avLst/>
          </a:prstGeom>
        </p:spPr>
        <p:txBody>
          <a:bodyPr wrap="square">
            <a:spAutoFit/>
          </a:bodyPr>
          <a:lstStyle/>
          <a:p>
            <a:r>
              <a:rPr lang="kk-KZ" sz="2400" dirty="0">
                <a:solidFill>
                  <a:schemeClr val="accent1">
                    <a:lumMod val="75000"/>
                  </a:schemeClr>
                </a:solidFill>
              </a:rPr>
              <a:t>- білім беру ұйымында STEM-кешендерді бағдарламалық қамтамасыз етуді пайдалану тәсілдерін үйрету;</a:t>
            </a:r>
          </a:p>
          <a:p>
            <a:endParaRPr lang="ru-RU" sz="2400" dirty="0">
              <a:solidFill>
                <a:schemeClr val="accent1">
                  <a:lumMod val="75000"/>
                </a:schemeClr>
              </a:solidFill>
            </a:endParaRPr>
          </a:p>
          <a:p>
            <a:pPr marL="342900" indent="-342900">
              <a:buFontTx/>
              <a:buChar char="-"/>
            </a:pPr>
            <a:r>
              <a:rPr lang="kk-KZ" sz="2400" dirty="0">
                <a:solidFill>
                  <a:schemeClr val="accent1">
                    <a:lumMod val="75000"/>
                  </a:schemeClr>
                </a:solidFill>
              </a:rPr>
              <a:t>ақпараттық-коммуникациялық технологиялар, сандық технологиялар, мультимедиялық технологияларды меңгеру;</a:t>
            </a:r>
          </a:p>
          <a:p>
            <a:endParaRPr lang="ru-RU" sz="2400" dirty="0">
              <a:solidFill>
                <a:schemeClr val="accent1">
                  <a:lumMod val="75000"/>
                </a:schemeClr>
              </a:solidFill>
            </a:endParaRPr>
          </a:p>
          <a:p>
            <a:pPr marL="342900" indent="-342900">
              <a:buFontTx/>
              <a:buChar char="-"/>
            </a:pPr>
            <a:r>
              <a:rPr lang="kk-KZ" sz="2400" dirty="0">
                <a:solidFill>
                  <a:schemeClr val="accent1">
                    <a:lumMod val="75000"/>
                  </a:schemeClr>
                </a:solidFill>
              </a:rPr>
              <a:t>көркем және техникалық шығармашылық синтезі негізінде студенттердің өнімді қызметін ұйымдастыру;</a:t>
            </a:r>
          </a:p>
          <a:p>
            <a:endParaRPr lang="ru-RU" sz="2400" dirty="0">
              <a:solidFill>
                <a:schemeClr val="accent1">
                  <a:lumMod val="75000"/>
                </a:schemeClr>
              </a:solidFill>
            </a:endParaRPr>
          </a:p>
          <a:p>
            <a:pPr marL="342900" indent="-342900">
              <a:buFontTx/>
              <a:buChar char="-"/>
            </a:pPr>
            <a:r>
              <a:rPr lang="kk-KZ" sz="2400" dirty="0">
                <a:solidFill>
                  <a:schemeClr val="accent1">
                    <a:lumMod val="75000"/>
                  </a:schemeClr>
                </a:solidFill>
              </a:rPr>
              <a:t>ғылыми-зерттеу және тәжірибелік-конструкторлық жұмыстарды орындау.</a:t>
            </a:r>
          </a:p>
          <a:p>
            <a:endParaRPr lang="ru-RU" sz="2400" dirty="0">
              <a:solidFill>
                <a:schemeClr val="accent1">
                  <a:lumMod val="75000"/>
                </a:schemeClr>
              </a:solidFill>
            </a:endParaRPr>
          </a:p>
        </p:txBody>
      </p:sp>
    </p:spTree>
    <p:extLst>
      <p:ext uri="{BB962C8B-B14F-4D97-AF65-F5344CB8AC3E}">
        <p14:creationId xmlns:p14="http://schemas.microsoft.com/office/powerpoint/2010/main" val="1486647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07568" y="764704"/>
            <a:ext cx="7848872" cy="3046988"/>
          </a:xfrm>
          <a:prstGeom prst="rect">
            <a:avLst/>
          </a:prstGeom>
        </p:spPr>
        <p:txBody>
          <a:bodyPr wrap="square">
            <a:spAutoFit/>
          </a:bodyPr>
          <a:lstStyle/>
          <a:p>
            <a:pPr algn="just"/>
            <a:endParaRPr lang="kk-KZ" sz="2400" dirty="0">
              <a:solidFill>
                <a:schemeClr val="accent1">
                  <a:lumMod val="75000"/>
                </a:schemeClr>
              </a:solidFill>
            </a:endParaRPr>
          </a:p>
          <a:p>
            <a:pPr algn="just"/>
            <a:r>
              <a:rPr lang="kk-KZ" sz="2400" dirty="0">
                <a:solidFill>
                  <a:schemeClr val="accent1">
                    <a:lumMod val="75000"/>
                  </a:schemeClr>
                </a:solidFill>
              </a:rPr>
              <a:t>Педагогтарды STEM-технологияларды пайдалануды меңгеру жалпы педагогикалық және арнайы білім жүйесін қалыптастыруға бағытталған, олар мектептің білім беру процесінде STEM-технологияларды қолдану бойынша білімді тәжірибелік жұмыстар дайындау аясында болашақ мұғалімдердің кәсіби құзыреттілігін дамытуға негізі болып табылады.</a:t>
            </a:r>
            <a:endParaRPr lang="ru-RU" sz="2400" dirty="0">
              <a:solidFill>
                <a:schemeClr val="accent1">
                  <a:lumMod val="75000"/>
                </a:schemeClr>
              </a:solidFill>
            </a:endParaRPr>
          </a:p>
        </p:txBody>
      </p:sp>
    </p:spTree>
    <p:extLst>
      <p:ext uri="{BB962C8B-B14F-4D97-AF65-F5344CB8AC3E}">
        <p14:creationId xmlns:p14="http://schemas.microsoft.com/office/powerpoint/2010/main" val="2738189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63552" y="404664"/>
            <a:ext cx="8136904" cy="4154984"/>
          </a:xfrm>
          <a:prstGeom prst="rect">
            <a:avLst/>
          </a:prstGeom>
        </p:spPr>
        <p:txBody>
          <a:bodyPr wrap="square">
            <a:spAutoFit/>
          </a:bodyPr>
          <a:lstStyle/>
          <a:p>
            <a:r>
              <a:rPr lang="kk-KZ" sz="2400" dirty="0"/>
              <a:t>STEM – STEAM (Science, Tecnology, Engeneering, Art, Mathimatics – Ғылым, Технология, Инженерлік іс, Өнер, Математика болып аударылады; Өнер сөзі қосылады) бағытының тереңдетілген және кеңейтілген нұсқаларын көрсету мақсатында Болашақ мұғалімдерді дайындау үшін «Білім беру мекемесіндегі STEAM-технологиялар» кәсіби бағыттылығының элективті модулі әзірленді, ол келесі пәндерді қамтиды:</a:t>
            </a:r>
            <a:endParaRPr lang="ru-RU" sz="2400" dirty="0"/>
          </a:p>
          <a:p>
            <a:r>
              <a:rPr lang="kk-KZ" sz="2400" dirty="0"/>
              <a:t>- «Қосымша білім берудегі STEAM ресурстары»;</a:t>
            </a:r>
            <a:endParaRPr lang="ru-RU" sz="2400" dirty="0"/>
          </a:p>
          <a:p>
            <a:r>
              <a:rPr lang="kk-KZ" sz="2400" dirty="0"/>
              <a:t>- «Агротехникалық білім беру кешендері»;</a:t>
            </a:r>
            <a:endParaRPr lang="ru-RU" sz="2400" dirty="0"/>
          </a:p>
          <a:p>
            <a:r>
              <a:rPr lang="kk-KZ" sz="2400" dirty="0"/>
              <a:t>- «Білім берудегі Арт-технологиялар».</a:t>
            </a:r>
            <a:endParaRPr lang="ru-RU" sz="2400" dirty="0"/>
          </a:p>
        </p:txBody>
      </p:sp>
    </p:spTree>
    <p:extLst>
      <p:ext uri="{BB962C8B-B14F-4D97-AF65-F5344CB8AC3E}">
        <p14:creationId xmlns:p14="http://schemas.microsoft.com/office/powerpoint/2010/main" val="34021621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03512" y="404665"/>
            <a:ext cx="8352928" cy="5632311"/>
          </a:xfrm>
          <a:prstGeom prst="rect">
            <a:avLst/>
          </a:prstGeom>
        </p:spPr>
        <p:txBody>
          <a:bodyPr wrap="square">
            <a:spAutoFit/>
          </a:bodyPr>
          <a:lstStyle/>
          <a:p>
            <a:r>
              <a:rPr lang="kk-KZ" sz="2400" dirty="0">
                <a:solidFill>
                  <a:srgbClr val="002060"/>
                </a:solidFill>
              </a:rPr>
              <a:t>Педагогтарды STEM-технологияларды пайдалануға дайындау модулінің мазмұнын анықтау үшін пәндер мазмұны модуль мазмұнын іріктеу критерийі болып табылатын төменде келтірілген ерекшеліктерді қамтамасыз етуі тиіс:</a:t>
            </a:r>
          </a:p>
          <a:p>
            <a:endParaRPr lang="ru-RU" sz="2400" dirty="0">
              <a:solidFill>
                <a:srgbClr val="002060"/>
              </a:solidFill>
            </a:endParaRPr>
          </a:p>
          <a:p>
            <a:pPr marL="342900" indent="-342900">
              <a:buFontTx/>
              <a:buChar char="-"/>
            </a:pPr>
            <a:r>
              <a:rPr lang="kk-KZ" sz="2400" dirty="0">
                <a:solidFill>
                  <a:srgbClr val="002060"/>
                </a:solidFill>
              </a:rPr>
              <a:t>оқушыларды STEM-технологиялармен, осы технологияларды қолдану бойынша заманауи тәсілдермен және даму келешегімен таныстыру;</a:t>
            </a:r>
          </a:p>
          <a:p>
            <a:endParaRPr lang="ru-RU" sz="2400" dirty="0">
              <a:solidFill>
                <a:srgbClr val="002060"/>
              </a:solidFill>
            </a:endParaRPr>
          </a:p>
          <a:p>
            <a:pPr marL="342900" indent="-342900">
              <a:buFontTx/>
              <a:buChar char="-"/>
            </a:pPr>
            <a:r>
              <a:rPr lang="kk-KZ" sz="2400" dirty="0">
                <a:solidFill>
                  <a:srgbClr val="002060"/>
                </a:solidFill>
              </a:rPr>
              <a:t>цифрлық контентті құру және оқыту процесінде оны қолдану іскерлігін қалыптастыру;</a:t>
            </a:r>
          </a:p>
          <a:p>
            <a:endParaRPr lang="ru-RU" sz="2400" dirty="0">
              <a:solidFill>
                <a:srgbClr val="002060"/>
              </a:solidFill>
            </a:endParaRPr>
          </a:p>
          <a:p>
            <a:r>
              <a:rPr lang="kk-KZ" sz="2400" dirty="0">
                <a:solidFill>
                  <a:srgbClr val="002060"/>
                </a:solidFill>
              </a:rPr>
              <a:t>- STEM-технология құралдарын игеру және өзін-өзі оқыту бойынша іскерлікті қалыптастыру, бастамашылық, белсенділік көрсету мүмкіндігі;</a:t>
            </a:r>
            <a:endParaRPr lang="ru-RU" sz="2400" dirty="0">
              <a:solidFill>
                <a:srgbClr val="002060"/>
              </a:solidFill>
            </a:endParaRPr>
          </a:p>
        </p:txBody>
      </p:sp>
    </p:spTree>
    <p:extLst>
      <p:ext uri="{BB962C8B-B14F-4D97-AF65-F5344CB8AC3E}">
        <p14:creationId xmlns:p14="http://schemas.microsoft.com/office/powerpoint/2010/main" val="329161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19536" y="692697"/>
            <a:ext cx="8280920" cy="6001643"/>
          </a:xfrm>
          <a:prstGeom prst="rect">
            <a:avLst/>
          </a:prstGeom>
        </p:spPr>
        <p:txBody>
          <a:bodyPr wrap="square">
            <a:spAutoFit/>
          </a:bodyPr>
          <a:lstStyle/>
          <a:p>
            <a:pPr marL="342900" indent="-342900">
              <a:buFontTx/>
              <a:buChar char="-"/>
            </a:pPr>
            <a:r>
              <a:rPr lang="kk-KZ" sz="2400" dirty="0">
                <a:solidFill>
                  <a:srgbClr val="002060"/>
                </a:solidFill>
              </a:rPr>
              <a:t>сыни ойлауды дамыту, нақты пәннің мақсаттары мен міндеттеріне сәйкес және оқушылардың жас ерекшеліктерін ескере отырып STEM-технологияларды іске асыруға арналған құралдарды таңдай білу;</a:t>
            </a:r>
          </a:p>
          <a:p>
            <a:endParaRPr lang="ru-RU" sz="2400" dirty="0">
              <a:solidFill>
                <a:srgbClr val="002060"/>
              </a:solidFill>
            </a:endParaRPr>
          </a:p>
          <a:p>
            <a:pPr marL="342900" indent="-342900">
              <a:buFontTx/>
              <a:buChar char="-"/>
            </a:pPr>
            <a:r>
              <a:rPr lang="kk-KZ" sz="2400" dirty="0">
                <a:solidFill>
                  <a:srgbClr val="002060"/>
                </a:solidFill>
              </a:rPr>
              <a:t>роботтар мен механизмдерді, роботтардың түрлері мен механизмдердің қазіргі қоғамдағы рөлі туралы терең түсінік алу;</a:t>
            </a:r>
          </a:p>
          <a:p>
            <a:endParaRPr lang="ru-RU" sz="2400" dirty="0">
              <a:solidFill>
                <a:srgbClr val="002060"/>
              </a:solidFill>
            </a:endParaRPr>
          </a:p>
          <a:p>
            <a:pPr marL="342900" indent="-342900">
              <a:buFontTx/>
              <a:buChar char="-"/>
            </a:pPr>
            <a:r>
              <a:rPr lang="kk-KZ" sz="2400" dirty="0">
                <a:solidFill>
                  <a:srgbClr val="002060"/>
                </a:solidFill>
              </a:rPr>
              <a:t>кинетикалық программалау негіздерін, ақпаратты енгізу-шығару құрылғыларын меңгеру;</a:t>
            </a:r>
          </a:p>
          <a:p>
            <a:endParaRPr lang="ru-RU" sz="2400" dirty="0">
              <a:solidFill>
                <a:srgbClr val="002060"/>
              </a:solidFill>
            </a:endParaRPr>
          </a:p>
          <a:p>
            <a:pPr marL="342900" indent="-342900">
              <a:buFontTx/>
              <a:buChar char="-"/>
            </a:pPr>
            <a:r>
              <a:rPr lang="kk-KZ" sz="2400" dirty="0">
                <a:solidFill>
                  <a:srgbClr val="002060"/>
                </a:solidFill>
              </a:rPr>
              <a:t>роботтар мен механизмдердің түрлі түрлерін пайдалана отырып ойын ұйымдастыру негіздерін зерттеу.</a:t>
            </a:r>
          </a:p>
          <a:p>
            <a:endParaRPr lang="ru-RU" sz="2400" dirty="0">
              <a:solidFill>
                <a:srgbClr val="002060"/>
              </a:solidFill>
            </a:endParaRPr>
          </a:p>
          <a:p>
            <a:r>
              <a:rPr lang="kk-KZ" sz="2400" dirty="0">
                <a:solidFill>
                  <a:srgbClr val="002060"/>
                </a:solidFill>
              </a:rPr>
              <a:t> </a:t>
            </a:r>
            <a:endParaRPr lang="ru-RU" sz="2400" dirty="0">
              <a:solidFill>
                <a:srgbClr val="002060"/>
              </a:solidFill>
            </a:endParaRPr>
          </a:p>
        </p:txBody>
      </p:sp>
    </p:spTree>
    <p:extLst>
      <p:ext uri="{BB962C8B-B14F-4D97-AF65-F5344CB8AC3E}">
        <p14:creationId xmlns:p14="http://schemas.microsoft.com/office/powerpoint/2010/main" val="156235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73784" y="1196753"/>
            <a:ext cx="8208912" cy="4524315"/>
          </a:xfrm>
          <a:prstGeom prst="rect">
            <a:avLst/>
          </a:prstGeom>
        </p:spPr>
        <p:txBody>
          <a:bodyPr wrap="square">
            <a:spAutoFit/>
          </a:bodyPr>
          <a:lstStyle/>
          <a:p>
            <a:r>
              <a:rPr lang="kk-KZ" sz="2400" dirty="0">
                <a:solidFill>
                  <a:srgbClr val="002060"/>
                </a:solidFill>
              </a:rPr>
              <a:t>Осы критерийлер негізінде студенттерді даярлау бейініне қатысты инвариантты болуы тиіс мазмұнды анықтау жүргізілуі тиіс. Ол үшін келесі мәселелерді қарау қажет:</a:t>
            </a:r>
          </a:p>
          <a:p>
            <a:endParaRPr lang="ru-RU" sz="2400" dirty="0">
              <a:solidFill>
                <a:srgbClr val="002060"/>
              </a:solidFill>
            </a:endParaRPr>
          </a:p>
          <a:p>
            <a:pPr marL="342900" indent="-342900">
              <a:buFontTx/>
              <a:buChar char="-"/>
            </a:pPr>
            <a:r>
              <a:rPr lang="kk-KZ" sz="2400" dirty="0">
                <a:solidFill>
                  <a:srgbClr val="002060"/>
                </a:solidFill>
              </a:rPr>
              <a:t>STEM-технологиялар түсінігі, ғылымның, технологияның, инженерлік іс пен математиканың заманауи жалпы мәселелері;</a:t>
            </a:r>
          </a:p>
          <a:p>
            <a:endParaRPr lang="ru-RU" sz="2400" dirty="0">
              <a:solidFill>
                <a:srgbClr val="002060"/>
              </a:solidFill>
            </a:endParaRPr>
          </a:p>
          <a:p>
            <a:pPr marL="342900" indent="-342900">
              <a:buFontTx/>
              <a:buChar char="-"/>
            </a:pPr>
            <a:r>
              <a:rPr lang="kk-KZ" sz="2400" dirty="0">
                <a:solidFill>
                  <a:srgbClr val="002060"/>
                </a:solidFill>
              </a:rPr>
              <a:t>білім беруде STEAM-технологияларды пайдалану бойынша зерттеулерге заманауи шолу ұсынылған;</a:t>
            </a:r>
          </a:p>
          <a:p>
            <a:endParaRPr lang="ru-RU" sz="2400" dirty="0">
              <a:solidFill>
                <a:srgbClr val="002060"/>
              </a:solidFill>
            </a:endParaRPr>
          </a:p>
          <a:p>
            <a:endParaRPr lang="ru-RU" sz="2400" dirty="0">
              <a:solidFill>
                <a:srgbClr val="002060"/>
              </a:solidFill>
            </a:endParaRPr>
          </a:p>
        </p:txBody>
      </p:sp>
    </p:spTree>
    <p:extLst>
      <p:ext uri="{BB962C8B-B14F-4D97-AF65-F5344CB8AC3E}">
        <p14:creationId xmlns:p14="http://schemas.microsoft.com/office/powerpoint/2010/main" val="13591572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35560" y="1052736"/>
            <a:ext cx="7992888" cy="4154984"/>
          </a:xfrm>
          <a:prstGeom prst="rect">
            <a:avLst/>
          </a:prstGeom>
        </p:spPr>
        <p:txBody>
          <a:bodyPr wrap="square">
            <a:spAutoFit/>
          </a:bodyPr>
          <a:lstStyle/>
          <a:p>
            <a:pPr marL="342900" indent="-342900">
              <a:buFontTx/>
              <a:buChar char="-"/>
            </a:pPr>
            <a:r>
              <a:rPr lang="kk-KZ" sz="2400" dirty="0">
                <a:solidFill>
                  <a:srgbClr val="002060"/>
                </a:solidFill>
              </a:rPr>
              <a:t>мектеп сабақтарында, оның ішінде жобалық қызметте STEM-технологияларды қолдану әдістемесі ұсынылған;</a:t>
            </a:r>
          </a:p>
          <a:p>
            <a:endParaRPr lang="ru-RU" sz="2400" dirty="0">
              <a:solidFill>
                <a:srgbClr val="002060"/>
              </a:solidFill>
            </a:endParaRPr>
          </a:p>
          <a:p>
            <a:pPr marL="342900" indent="-342900">
              <a:buFontTx/>
              <a:buChar char="-"/>
            </a:pPr>
            <a:r>
              <a:rPr lang="kk-KZ" sz="2400" dirty="0">
                <a:solidFill>
                  <a:srgbClr val="002060"/>
                </a:solidFill>
              </a:rPr>
              <a:t>оқу ортасындағы программалау негіздерімен байланысты мәселелер қарастырылды;</a:t>
            </a:r>
          </a:p>
          <a:p>
            <a:endParaRPr lang="kk-KZ" sz="2400" dirty="0">
              <a:solidFill>
                <a:srgbClr val="002060"/>
              </a:solidFill>
            </a:endParaRPr>
          </a:p>
          <a:p>
            <a:pPr marL="342900" indent="-342900">
              <a:buFontTx/>
              <a:buChar char="-"/>
            </a:pPr>
            <a:r>
              <a:rPr lang="kk-KZ" sz="2400" dirty="0">
                <a:solidFill>
                  <a:srgbClr val="002060"/>
                </a:solidFill>
              </a:rPr>
              <a:t>STEM-технологиялардың заманауи құралдары: робототехникалық конструкторлар, 3d-принтерлер және 3d-сканерлер, тиісті бағдарламалық қамтамасыз ету және т.б. ұсынылған және зерделенген.</a:t>
            </a:r>
          </a:p>
          <a:p>
            <a:endParaRPr lang="ru-RU" sz="2400" dirty="0">
              <a:solidFill>
                <a:srgbClr val="002060"/>
              </a:solidFill>
            </a:endParaRPr>
          </a:p>
        </p:txBody>
      </p:sp>
    </p:spTree>
    <p:extLst>
      <p:ext uri="{BB962C8B-B14F-4D97-AF65-F5344CB8AC3E}">
        <p14:creationId xmlns:p14="http://schemas.microsoft.com/office/powerpoint/2010/main" val="2527564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63552" y="476673"/>
            <a:ext cx="7848872" cy="6001643"/>
          </a:xfrm>
          <a:prstGeom prst="rect">
            <a:avLst/>
          </a:prstGeom>
        </p:spPr>
        <p:txBody>
          <a:bodyPr wrap="square">
            <a:spAutoFit/>
          </a:bodyPr>
          <a:lstStyle/>
          <a:p>
            <a:r>
              <a:rPr lang="kk-KZ" sz="2400" dirty="0">
                <a:solidFill>
                  <a:srgbClr val="002060"/>
                </a:solidFill>
              </a:rPr>
              <a:t>келесі пәндерді оқыту қажет деп айтуға болады:</a:t>
            </a:r>
          </a:p>
          <a:p>
            <a:endParaRPr lang="ru-RU" sz="2400" dirty="0">
              <a:solidFill>
                <a:srgbClr val="002060"/>
              </a:solidFill>
            </a:endParaRPr>
          </a:p>
          <a:p>
            <a:pPr marL="342900" indent="-342900">
              <a:buFontTx/>
              <a:buChar char="-"/>
            </a:pPr>
            <a:r>
              <a:rPr lang="kk-KZ" sz="2400" dirty="0">
                <a:solidFill>
                  <a:srgbClr val="002060"/>
                </a:solidFill>
              </a:rPr>
              <a:t>STEM-технологиялар негіздері және оларды қолдану әдістемесі;</a:t>
            </a:r>
          </a:p>
          <a:p>
            <a:endParaRPr lang="ru-RU" sz="2400" dirty="0">
              <a:solidFill>
                <a:srgbClr val="002060"/>
              </a:solidFill>
            </a:endParaRPr>
          </a:p>
          <a:p>
            <a:pPr marL="342900" indent="-342900">
              <a:buFontTx/>
              <a:buChar char="-"/>
            </a:pPr>
            <a:r>
              <a:rPr lang="kk-KZ" sz="2400" dirty="0">
                <a:solidFill>
                  <a:srgbClr val="002060"/>
                </a:solidFill>
              </a:rPr>
              <a:t>робототехникалық конструкторлар және оларды білім беруде қолдану;</a:t>
            </a:r>
          </a:p>
          <a:p>
            <a:endParaRPr lang="ru-RU" sz="2400" dirty="0">
              <a:solidFill>
                <a:srgbClr val="002060"/>
              </a:solidFill>
            </a:endParaRPr>
          </a:p>
          <a:p>
            <a:pPr marL="342900" indent="-342900">
              <a:buFontTx/>
              <a:buChar char="-"/>
            </a:pPr>
            <a:r>
              <a:rPr lang="kk-KZ" sz="2400" dirty="0">
                <a:solidFill>
                  <a:srgbClr val="002060"/>
                </a:solidFill>
              </a:rPr>
              <a:t>сандық мазмұнды құру негіздері;</a:t>
            </a:r>
          </a:p>
          <a:p>
            <a:endParaRPr lang="ru-RU" sz="2400" dirty="0">
              <a:solidFill>
                <a:srgbClr val="002060"/>
              </a:solidFill>
            </a:endParaRPr>
          </a:p>
          <a:p>
            <a:pPr marL="342900" indent="-342900">
              <a:buFontTx/>
              <a:buChar char="-"/>
            </a:pPr>
            <a:r>
              <a:rPr lang="kk-KZ" sz="2400" dirty="0">
                <a:solidFill>
                  <a:srgbClr val="002060"/>
                </a:solidFill>
              </a:rPr>
              <a:t>Scratch ортасында программалау негіздері;</a:t>
            </a:r>
          </a:p>
          <a:p>
            <a:endParaRPr lang="ru-RU" sz="2400" dirty="0">
              <a:solidFill>
                <a:srgbClr val="002060"/>
              </a:solidFill>
            </a:endParaRPr>
          </a:p>
          <a:p>
            <a:pPr marL="342900" indent="-342900">
              <a:buFontTx/>
              <a:buChar char="-"/>
            </a:pPr>
            <a:r>
              <a:rPr lang="kk-KZ" sz="2400" dirty="0">
                <a:solidFill>
                  <a:srgbClr val="002060"/>
                </a:solidFill>
              </a:rPr>
              <a:t>STEM-технологияларды пайдалана отырып ойындарды ұйымдастыру әдістемесі;</a:t>
            </a:r>
          </a:p>
          <a:p>
            <a:endParaRPr lang="ru-RU" sz="2400" dirty="0">
              <a:solidFill>
                <a:srgbClr val="002060"/>
              </a:solidFill>
            </a:endParaRPr>
          </a:p>
          <a:p>
            <a:r>
              <a:rPr lang="kk-KZ" sz="2400" dirty="0">
                <a:solidFill>
                  <a:srgbClr val="002060"/>
                </a:solidFill>
              </a:rPr>
              <a:t>- STEM-технологияларды қолданатын жобалық қызмет</a:t>
            </a:r>
            <a:endParaRPr lang="ru-RU" sz="2400" dirty="0">
              <a:solidFill>
                <a:srgbClr val="002060"/>
              </a:solidFill>
            </a:endParaRPr>
          </a:p>
        </p:txBody>
      </p:sp>
    </p:spTree>
    <p:extLst>
      <p:ext uri="{BB962C8B-B14F-4D97-AF65-F5344CB8AC3E}">
        <p14:creationId xmlns:p14="http://schemas.microsoft.com/office/powerpoint/2010/main" val="30268844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5520" y="1412776"/>
            <a:ext cx="8424936" cy="3539430"/>
          </a:xfrm>
          <a:prstGeom prst="rect">
            <a:avLst/>
          </a:prstGeom>
        </p:spPr>
        <p:txBody>
          <a:bodyPr wrap="square">
            <a:spAutoFit/>
          </a:bodyPr>
          <a:lstStyle/>
          <a:p>
            <a:r>
              <a:rPr lang="ru-RU" sz="2800" dirty="0" err="1">
                <a:solidFill>
                  <a:srgbClr val="002060"/>
                </a:solidFill>
                <a:latin typeface="Arial" panose="020B0604020202020204" pitchFamily="34" charset="0"/>
                <a:cs typeface="Arial" panose="020B0604020202020204" pitchFamily="34" charset="0"/>
              </a:rPr>
              <a:t>Көріп</a:t>
            </a:r>
            <a:r>
              <a:rPr lang="ru-RU" sz="2800" dirty="0">
                <a:solidFill>
                  <a:srgbClr val="002060"/>
                </a:solidFill>
                <a:latin typeface="Arial" panose="020B0604020202020204" pitchFamily="34" charset="0"/>
                <a:cs typeface="Arial" panose="020B0604020202020204" pitchFamily="34" charset="0"/>
              </a:rPr>
              <a:t> </a:t>
            </a:r>
            <a:r>
              <a:rPr lang="ru-RU" sz="2800" dirty="0" err="1">
                <a:solidFill>
                  <a:srgbClr val="002060"/>
                </a:solidFill>
                <a:latin typeface="Arial" panose="020B0604020202020204" pitchFamily="34" charset="0"/>
                <a:cs typeface="Arial" panose="020B0604020202020204" pitchFamily="34" charset="0"/>
              </a:rPr>
              <a:t>отырғанымыздай</a:t>
            </a:r>
            <a:r>
              <a:rPr lang="ru-RU" sz="2800" dirty="0">
                <a:solidFill>
                  <a:srgbClr val="002060"/>
                </a:solidFill>
                <a:latin typeface="Arial" panose="020B0604020202020204" pitchFamily="34" charset="0"/>
                <a:cs typeface="Arial" panose="020B0604020202020204" pitchFamily="34" charset="0"/>
              </a:rPr>
              <a:t>, робототехника </a:t>
            </a:r>
            <a:r>
              <a:rPr lang="ru-RU" sz="2800" dirty="0" err="1">
                <a:solidFill>
                  <a:srgbClr val="002060"/>
                </a:solidFill>
                <a:latin typeface="Arial" panose="020B0604020202020204" pitchFamily="34" charset="0"/>
                <a:cs typeface="Arial" panose="020B0604020202020204" pitchFamily="34" charset="0"/>
              </a:rPr>
              <a:t>әртүрлі</a:t>
            </a:r>
            <a:r>
              <a:rPr lang="ru-RU" sz="2800" dirty="0">
                <a:solidFill>
                  <a:srgbClr val="002060"/>
                </a:solidFill>
                <a:latin typeface="Arial" panose="020B0604020202020204" pitchFamily="34" charset="0"/>
                <a:cs typeface="Arial" panose="020B0604020202020204" pitchFamily="34" charset="0"/>
              </a:rPr>
              <a:t> </a:t>
            </a:r>
            <a:r>
              <a:rPr lang="ru-RU" sz="2800" dirty="0" err="1">
                <a:solidFill>
                  <a:srgbClr val="002060"/>
                </a:solidFill>
                <a:latin typeface="Arial" panose="020B0604020202020204" pitchFamily="34" charset="0"/>
                <a:cs typeface="Arial" panose="020B0604020202020204" pitchFamily="34" charset="0"/>
              </a:rPr>
              <a:t>ғылыми</a:t>
            </a:r>
            <a:r>
              <a:rPr lang="ru-RU" sz="2800" dirty="0">
                <a:solidFill>
                  <a:srgbClr val="002060"/>
                </a:solidFill>
                <a:latin typeface="Arial" panose="020B0604020202020204" pitchFamily="34" charset="0"/>
                <a:cs typeface="Arial" panose="020B0604020202020204" pitchFamily="34" charset="0"/>
              </a:rPr>
              <a:t> </a:t>
            </a:r>
            <a:r>
              <a:rPr lang="ru-RU" sz="2800" dirty="0" err="1">
                <a:solidFill>
                  <a:srgbClr val="002060"/>
                </a:solidFill>
                <a:latin typeface="Arial" panose="020B0604020202020204" pitchFamily="34" charset="0"/>
                <a:cs typeface="Arial" panose="020B0604020202020204" pitchFamily="34" charset="0"/>
              </a:rPr>
              <a:t>бағыттар</a:t>
            </a:r>
            <a:r>
              <a:rPr lang="ru-RU" sz="2800" dirty="0">
                <a:solidFill>
                  <a:srgbClr val="002060"/>
                </a:solidFill>
                <a:latin typeface="Arial" panose="020B0604020202020204" pitchFamily="34" charset="0"/>
                <a:cs typeface="Arial" panose="020B0604020202020204" pitchFamily="34" charset="0"/>
              </a:rPr>
              <a:t> </a:t>
            </a:r>
            <a:r>
              <a:rPr lang="ru-RU" sz="2800" dirty="0" err="1">
                <a:solidFill>
                  <a:srgbClr val="002060"/>
                </a:solidFill>
                <a:latin typeface="Arial" panose="020B0604020202020204" pitchFamily="34" charset="0"/>
                <a:cs typeface="Arial" panose="020B0604020202020204" pitchFamily="34" charset="0"/>
              </a:rPr>
              <a:t>тоғысында</a:t>
            </a:r>
            <a:r>
              <a:rPr lang="ru-RU" sz="2800" dirty="0">
                <a:solidFill>
                  <a:srgbClr val="002060"/>
                </a:solidFill>
                <a:latin typeface="Arial" panose="020B0604020202020204" pitchFamily="34" charset="0"/>
                <a:cs typeface="Arial" panose="020B0604020202020204" pitchFamily="34" charset="0"/>
              </a:rPr>
              <a:t> </a:t>
            </a:r>
            <a:r>
              <a:rPr lang="ru-RU" sz="2800" dirty="0" err="1">
                <a:solidFill>
                  <a:srgbClr val="002060"/>
                </a:solidFill>
                <a:latin typeface="Arial" panose="020B0604020202020204" pitchFamily="34" charset="0"/>
                <a:cs typeface="Arial" panose="020B0604020202020204" pitchFamily="34" charset="0"/>
              </a:rPr>
              <a:t>қалыптасатын</a:t>
            </a:r>
            <a:r>
              <a:rPr lang="ru-RU" sz="2800" dirty="0">
                <a:solidFill>
                  <a:srgbClr val="002060"/>
                </a:solidFill>
                <a:latin typeface="Arial" panose="020B0604020202020204" pitchFamily="34" charset="0"/>
                <a:cs typeface="Arial" panose="020B0604020202020204" pitchFamily="34" charset="0"/>
              </a:rPr>
              <a:t> </a:t>
            </a:r>
            <a:r>
              <a:rPr lang="ru-RU" sz="2800" dirty="0" err="1">
                <a:solidFill>
                  <a:srgbClr val="002060"/>
                </a:solidFill>
                <a:latin typeface="Arial" panose="020B0604020202020204" pitchFamily="34" charset="0"/>
                <a:cs typeface="Arial" panose="020B0604020202020204" pitchFamily="34" charset="0"/>
              </a:rPr>
              <a:t>аралас</a:t>
            </a:r>
            <a:r>
              <a:rPr lang="ru-RU" sz="2800" dirty="0">
                <a:solidFill>
                  <a:srgbClr val="002060"/>
                </a:solidFill>
                <a:latin typeface="Arial" panose="020B0604020202020204" pitchFamily="34" charset="0"/>
                <a:cs typeface="Arial" panose="020B0604020202020204" pitchFamily="34" charset="0"/>
              </a:rPr>
              <a:t> </a:t>
            </a:r>
            <a:r>
              <a:rPr lang="ru-RU" sz="2800" dirty="0" err="1">
                <a:solidFill>
                  <a:srgbClr val="002060"/>
                </a:solidFill>
                <a:latin typeface="Arial" panose="020B0604020202020204" pitchFamily="34" charset="0"/>
                <a:cs typeface="Arial" panose="020B0604020202020204" pitchFamily="34" charset="0"/>
              </a:rPr>
              <a:t>ғылым</a:t>
            </a:r>
            <a:r>
              <a:rPr lang="ru-RU" sz="2800" dirty="0">
                <a:solidFill>
                  <a:srgbClr val="002060"/>
                </a:solidFill>
                <a:latin typeface="Arial" panose="020B0604020202020204" pitchFamily="34" charset="0"/>
                <a:cs typeface="Arial" panose="020B0604020202020204" pitchFamily="34" charset="0"/>
              </a:rPr>
              <a:t> </a:t>
            </a:r>
            <a:r>
              <a:rPr lang="ru-RU" sz="2800" dirty="0" err="1">
                <a:solidFill>
                  <a:srgbClr val="002060"/>
                </a:solidFill>
                <a:latin typeface="Arial" panose="020B0604020202020204" pitchFamily="34" charset="0"/>
                <a:cs typeface="Arial" panose="020B0604020202020204" pitchFamily="34" charset="0"/>
              </a:rPr>
              <a:t>болып</a:t>
            </a:r>
            <a:r>
              <a:rPr lang="ru-RU" sz="2800" dirty="0">
                <a:solidFill>
                  <a:srgbClr val="002060"/>
                </a:solidFill>
                <a:latin typeface="Arial" panose="020B0604020202020204" pitchFamily="34" charset="0"/>
                <a:cs typeface="Arial" panose="020B0604020202020204" pitchFamily="34" charset="0"/>
              </a:rPr>
              <a:t> </a:t>
            </a:r>
            <a:r>
              <a:rPr lang="ru-RU" sz="2800" dirty="0" err="1">
                <a:solidFill>
                  <a:srgbClr val="002060"/>
                </a:solidFill>
                <a:latin typeface="Arial" panose="020B0604020202020204" pitchFamily="34" charset="0"/>
                <a:cs typeface="Arial" panose="020B0604020202020204" pitchFamily="34" charset="0"/>
              </a:rPr>
              <a:t>табылады</a:t>
            </a:r>
            <a:r>
              <a:rPr lang="ru-RU" sz="2800" dirty="0">
                <a:solidFill>
                  <a:srgbClr val="002060"/>
                </a:solidFill>
                <a:latin typeface="Arial" panose="020B0604020202020204" pitchFamily="34" charset="0"/>
                <a:cs typeface="Arial" panose="020B0604020202020204" pitchFamily="34" charset="0"/>
              </a:rPr>
              <a:t>. </a:t>
            </a:r>
          </a:p>
          <a:p>
            <a:endParaRPr lang="ru-RU" sz="2800" dirty="0">
              <a:solidFill>
                <a:srgbClr val="002060"/>
              </a:solidFill>
              <a:latin typeface="Arial" panose="020B0604020202020204" pitchFamily="34" charset="0"/>
              <a:cs typeface="Arial" panose="020B0604020202020204" pitchFamily="34" charset="0"/>
            </a:endParaRPr>
          </a:p>
          <a:p>
            <a:r>
              <a:rPr lang="ru-RU" sz="2800" dirty="0" err="1">
                <a:solidFill>
                  <a:srgbClr val="002060"/>
                </a:solidFill>
                <a:latin typeface="Arial" panose="020B0604020202020204" pitchFamily="34" charset="0"/>
                <a:cs typeface="Arial" panose="020B0604020202020204" pitchFamily="34" charset="0"/>
              </a:rPr>
              <a:t>Сондықтан</a:t>
            </a:r>
            <a:r>
              <a:rPr lang="ru-RU" sz="2800" dirty="0">
                <a:solidFill>
                  <a:srgbClr val="002060"/>
                </a:solidFill>
                <a:latin typeface="Arial" panose="020B0604020202020204" pitchFamily="34" charset="0"/>
                <a:cs typeface="Arial" panose="020B0604020202020204" pitchFamily="34" charset="0"/>
              </a:rPr>
              <a:t> </a:t>
            </a:r>
            <a:r>
              <a:rPr lang="ru-RU" sz="2800" dirty="0" err="1">
                <a:solidFill>
                  <a:srgbClr val="002060"/>
                </a:solidFill>
                <a:latin typeface="Arial" panose="020B0604020202020204" pitchFamily="34" charset="0"/>
                <a:cs typeface="Arial" panose="020B0604020202020204" pitchFamily="34" charset="0"/>
              </a:rPr>
              <a:t>робототехникаға</a:t>
            </a:r>
            <a:r>
              <a:rPr lang="ru-RU" sz="2800" dirty="0">
                <a:solidFill>
                  <a:srgbClr val="002060"/>
                </a:solidFill>
                <a:latin typeface="Arial" panose="020B0604020202020204" pitchFamily="34" charset="0"/>
                <a:cs typeface="Arial" panose="020B0604020202020204" pitchFamily="34" charset="0"/>
              </a:rPr>
              <a:t> </a:t>
            </a:r>
            <a:r>
              <a:rPr lang="ru-RU" sz="2800" dirty="0" err="1">
                <a:solidFill>
                  <a:srgbClr val="002060"/>
                </a:solidFill>
                <a:latin typeface="Arial" panose="020B0604020202020204" pitchFamily="34" charset="0"/>
                <a:cs typeface="Arial" panose="020B0604020202020204" pitchFamily="34" charset="0"/>
              </a:rPr>
              <a:t>оқыту</a:t>
            </a:r>
            <a:r>
              <a:rPr lang="ru-RU" sz="2800" dirty="0">
                <a:solidFill>
                  <a:srgbClr val="002060"/>
                </a:solidFill>
                <a:latin typeface="Arial" panose="020B0604020202020204" pitchFamily="34" charset="0"/>
                <a:cs typeface="Arial" panose="020B0604020202020204" pitchFamily="34" charset="0"/>
              </a:rPr>
              <a:t> </a:t>
            </a:r>
          </a:p>
          <a:p>
            <a:pPr marL="457200" indent="-457200">
              <a:buFont typeface="Wingdings" panose="05000000000000000000" pitchFamily="2" charset="2"/>
              <a:buChar char="§"/>
            </a:pPr>
            <a:r>
              <a:rPr lang="ru-RU" sz="2800" dirty="0" err="1">
                <a:solidFill>
                  <a:srgbClr val="002060"/>
                </a:solidFill>
                <a:latin typeface="Arial" panose="020B0604020202020204" pitchFamily="34" charset="0"/>
                <a:cs typeface="Arial" panose="020B0604020202020204" pitchFamily="34" charset="0"/>
              </a:rPr>
              <a:t>мехатроника</a:t>
            </a:r>
            <a:r>
              <a:rPr lang="ru-RU" sz="2800" dirty="0">
                <a:solidFill>
                  <a:srgbClr val="002060"/>
                </a:solidFill>
                <a:latin typeface="Arial" panose="020B0604020202020204" pitchFamily="34" charset="0"/>
                <a:cs typeface="Arial" panose="020B0604020202020204" pitchFamily="34" charset="0"/>
              </a:rPr>
              <a:t>, </a:t>
            </a:r>
          </a:p>
          <a:p>
            <a:pPr marL="457200" indent="-457200">
              <a:buFont typeface="Wingdings" panose="05000000000000000000" pitchFamily="2" charset="2"/>
              <a:buChar char="§"/>
            </a:pPr>
            <a:r>
              <a:rPr lang="ru-RU" sz="2800" dirty="0">
                <a:solidFill>
                  <a:srgbClr val="002060"/>
                </a:solidFill>
                <a:latin typeface="Arial" panose="020B0604020202020204" pitchFamily="34" charset="0"/>
                <a:cs typeface="Arial" panose="020B0604020202020204" pitchFamily="34" charset="0"/>
              </a:rPr>
              <a:t>электроника </a:t>
            </a:r>
            <a:r>
              <a:rPr lang="ru-RU" sz="2800" dirty="0" err="1">
                <a:solidFill>
                  <a:srgbClr val="002060"/>
                </a:solidFill>
                <a:latin typeface="Arial" panose="020B0604020202020204" pitchFamily="34" charset="0"/>
                <a:cs typeface="Arial" panose="020B0604020202020204" pitchFamily="34" charset="0"/>
              </a:rPr>
              <a:t>және</a:t>
            </a:r>
            <a:r>
              <a:rPr lang="ru-RU" sz="2800" dirty="0">
                <a:solidFill>
                  <a:srgbClr val="002060"/>
                </a:solidFill>
                <a:latin typeface="Arial" panose="020B0604020202020204" pitchFamily="34" charset="0"/>
                <a:cs typeface="Arial" panose="020B0604020202020204" pitchFamily="34" charset="0"/>
              </a:rPr>
              <a:t> </a:t>
            </a:r>
          </a:p>
          <a:p>
            <a:pPr marL="457200" indent="-457200">
              <a:buFont typeface="Wingdings" panose="05000000000000000000" pitchFamily="2" charset="2"/>
              <a:buChar char="§"/>
            </a:pPr>
            <a:r>
              <a:rPr lang="ru-RU" sz="2800" dirty="0" err="1">
                <a:solidFill>
                  <a:srgbClr val="002060"/>
                </a:solidFill>
                <a:latin typeface="Arial" panose="020B0604020202020204" pitchFamily="34" charset="0"/>
                <a:cs typeface="Arial" panose="020B0604020202020204" pitchFamily="34" charset="0"/>
              </a:rPr>
              <a:t>бағдарламалау</a:t>
            </a:r>
            <a:r>
              <a:rPr lang="ru-RU" sz="2800" dirty="0">
                <a:solidFill>
                  <a:srgbClr val="002060"/>
                </a:solidFill>
                <a:latin typeface="Arial" panose="020B0604020202020204" pitchFamily="34" charset="0"/>
                <a:cs typeface="Arial" panose="020B0604020202020204" pitchFamily="34" charset="0"/>
              </a:rPr>
              <a:t> </a:t>
            </a:r>
            <a:r>
              <a:rPr lang="ru-RU" sz="2800" dirty="0" err="1">
                <a:solidFill>
                  <a:srgbClr val="002060"/>
                </a:solidFill>
                <a:latin typeface="Arial" panose="020B0604020202020204" pitchFamily="34" charset="0"/>
                <a:cs typeface="Arial" panose="020B0604020202020204" pitchFamily="34" charset="0"/>
              </a:rPr>
              <a:t>негіздерін</a:t>
            </a:r>
            <a:r>
              <a:rPr lang="ru-RU" sz="2800" dirty="0">
                <a:solidFill>
                  <a:srgbClr val="002060"/>
                </a:solidFill>
                <a:latin typeface="Arial" panose="020B0604020202020204" pitchFamily="34" charset="0"/>
                <a:cs typeface="Arial" panose="020B0604020202020204" pitchFamily="34" charset="0"/>
              </a:rPr>
              <a:t> </a:t>
            </a:r>
            <a:r>
              <a:rPr lang="ru-RU" sz="2800" dirty="0" err="1">
                <a:solidFill>
                  <a:srgbClr val="002060"/>
                </a:solidFill>
                <a:latin typeface="Arial" panose="020B0604020202020204" pitchFamily="34" charset="0"/>
                <a:cs typeface="Arial" panose="020B0604020202020204" pitchFamily="34" charset="0"/>
              </a:rPr>
              <a:t>қамтиды</a:t>
            </a:r>
            <a:r>
              <a:rPr lang="ru-RU" sz="2800" dirty="0">
                <a:solidFill>
                  <a:srgbClr val="00206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101120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56272" y="620688"/>
            <a:ext cx="8280920" cy="1569660"/>
          </a:xfrm>
          <a:prstGeom prst="rect">
            <a:avLst/>
          </a:prstGeom>
        </p:spPr>
        <p:txBody>
          <a:bodyPr wrap="square">
            <a:spAutoFit/>
          </a:bodyPr>
          <a:lstStyle/>
          <a:p>
            <a:r>
              <a:rPr lang="kk-KZ" sz="2400" b="1" dirty="0">
                <a:solidFill>
                  <a:srgbClr val="C00000"/>
                </a:solidFill>
              </a:rPr>
              <a:t>Робототехника</a:t>
            </a:r>
            <a:r>
              <a:rPr lang="kk-KZ" sz="2400" dirty="0">
                <a:solidFill>
                  <a:srgbClr val="0070C0"/>
                </a:solidFill>
              </a:rPr>
              <a:t> терминінің қазіргі түсінігі – «</a:t>
            </a:r>
            <a:r>
              <a:rPr lang="kk-KZ" sz="2400" b="1" dirty="0">
                <a:solidFill>
                  <a:srgbClr val="0070C0"/>
                </a:solidFill>
              </a:rPr>
              <a:t>автоматтандырылған техникалық жүйелерді әзірлеумен айналысатын және өндірісті дамытудың маңызды техникалық негізі болып табылатын қолданбалы ғылым</a:t>
            </a:r>
            <a:r>
              <a:rPr lang="kk-KZ" sz="2400" dirty="0">
                <a:solidFill>
                  <a:srgbClr val="0070C0"/>
                </a:solidFill>
              </a:rPr>
              <a:t>».</a:t>
            </a:r>
            <a:r>
              <a:rPr lang="kk-KZ" sz="2400" dirty="0"/>
              <a:t> </a:t>
            </a:r>
            <a:endParaRPr lang="ru-RU" sz="2400" dirty="0"/>
          </a:p>
        </p:txBody>
      </p:sp>
      <p:sp>
        <p:nvSpPr>
          <p:cNvPr id="3" name="Прямоугольник 2"/>
          <p:cNvSpPr/>
          <p:nvPr/>
        </p:nvSpPr>
        <p:spPr>
          <a:xfrm>
            <a:off x="1971924" y="2492896"/>
            <a:ext cx="7776864" cy="3785652"/>
          </a:xfrm>
          <a:prstGeom prst="rect">
            <a:avLst/>
          </a:prstGeom>
        </p:spPr>
        <p:txBody>
          <a:bodyPr wrap="square">
            <a:spAutoFit/>
          </a:bodyPr>
          <a:lstStyle/>
          <a:p>
            <a:r>
              <a:rPr lang="kk-KZ" sz="2400" dirty="0">
                <a:solidFill>
                  <a:srgbClr val="0070C0"/>
                </a:solidFill>
              </a:rPr>
              <a:t>Робототехника негізінде </a:t>
            </a:r>
            <a:endParaRPr lang="en-US" sz="2400" dirty="0">
              <a:solidFill>
                <a:srgbClr val="0070C0"/>
              </a:solidFill>
            </a:endParaRPr>
          </a:p>
          <a:p>
            <a:pPr marL="342900" indent="-342900">
              <a:buFont typeface="Courier New" panose="02070309020205020404" pitchFamily="49" charset="0"/>
              <a:buChar char="o"/>
            </a:pPr>
            <a:r>
              <a:rPr lang="kk-KZ" sz="2400" dirty="0">
                <a:solidFill>
                  <a:srgbClr val="0070C0"/>
                </a:solidFill>
              </a:rPr>
              <a:t>электроника, </a:t>
            </a:r>
            <a:endParaRPr lang="en-US" sz="2400" dirty="0">
              <a:solidFill>
                <a:srgbClr val="0070C0"/>
              </a:solidFill>
            </a:endParaRPr>
          </a:p>
          <a:p>
            <a:pPr marL="342900" indent="-342900">
              <a:buFont typeface="Courier New" panose="02070309020205020404" pitchFamily="49" charset="0"/>
              <a:buChar char="o"/>
            </a:pPr>
            <a:r>
              <a:rPr lang="kk-KZ" sz="2400" dirty="0">
                <a:solidFill>
                  <a:srgbClr val="0070C0"/>
                </a:solidFill>
              </a:rPr>
              <a:t>механика, </a:t>
            </a:r>
            <a:endParaRPr lang="en-US" sz="2400" dirty="0">
              <a:solidFill>
                <a:srgbClr val="0070C0"/>
              </a:solidFill>
            </a:endParaRPr>
          </a:p>
          <a:p>
            <a:pPr marL="342900" indent="-342900">
              <a:buFont typeface="Courier New" panose="02070309020205020404" pitchFamily="49" charset="0"/>
              <a:buChar char="o"/>
            </a:pPr>
            <a:r>
              <a:rPr lang="kk-KZ" sz="2400" dirty="0">
                <a:solidFill>
                  <a:srgbClr val="0070C0"/>
                </a:solidFill>
              </a:rPr>
              <a:t>кибернетика, </a:t>
            </a:r>
            <a:endParaRPr lang="en-US" sz="2400" dirty="0">
              <a:solidFill>
                <a:srgbClr val="0070C0"/>
              </a:solidFill>
            </a:endParaRPr>
          </a:p>
          <a:p>
            <a:pPr marL="342900" indent="-342900">
              <a:buFont typeface="Courier New" panose="02070309020205020404" pitchFamily="49" charset="0"/>
              <a:buChar char="o"/>
            </a:pPr>
            <a:r>
              <a:rPr lang="kk-KZ" sz="2400" dirty="0">
                <a:solidFill>
                  <a:srgbClr val="0070C0"/>
                </a:solidFill>
              </a:rPr>
              <a:t>автоматика, </a:t>
            </a:r>
            <a:endParaRPr lang="en-US" sz="2400" dirty="0">
              <a:solidFill>
                <a:srgbClr val="0070C0"/>
              </a:solidFill>
            </a:endParaRPr>
          </a:p>
          <a:p>
            <a:pPr marL="342900" indent="-342900">
              <a:buFont typeface="Courier New" panose="02070309020205020404" pitchFamily="49" charset="0"/>
              <a:buChar char="o"/>
            </a:pPr>
            <a:r>
              <a:rPr lang="kk-KZ" sz="2400" dirty="0">
                <a:solidFill>
                  <a:srgbClr val="0070C0"/>
                </a:solidFill>
              </a:rPr>
              <a:t>телемеханика, </a:t>
            </a:r>
            <a:endParaRPr lang="en-US" sz="2400" dirty="0">
              <a:solidFill>
                <a:srgbClr val="0070C0"/>
              </a:solidFill>
            </a:endParaRPr>
          </a:p>
          <a:p>
            <a:pPr marL="342900" indent="-342900">
              <a:buFont typeface="Courier New" panose="02070309020205020404" pitchFamily="49" charset="0"/>
              <a:buChar char="o"/>
            </a:pPr>
            <a:r>
              <a:rPr lang="kk-KZ" sz="2400" dirty="0">
                <a:solidFill>
                  <a:srgbClr val="0070C0"/>
                </a:solidFill>
              </a:rPr>
              <a:t>мехатроника, </a:t>
            </a:r>
            <a:endParaRPr lang="en-US" sz="2400" dirty="0">
              <a:solidFill>
                <a:srgbClr val="0070C0"/>
              </a:solidFill>
            </a:endParaRPr>
          </a:p>
          <a:p>
            <a:pPr marL="342900" indent="-342900">
              <a:buFont typeface="Courier New" panose="02070309020205020404" pitchFamily="49" charset="0"/>
              <a:buChar char="o"/>
            </a:pPr>
            <a:r>
              <a:rPr lang="kk-KZ" sz="2400" dirty="0">
                <a:solidFill>
                  <a:srgbClr val="0070C0"/>
                </a:solidFill>
              </a:rPr>
              <a:t>информатика, </a:t>
            </a:r>
            <a:endParaRPr lang="en-US" sz="2400" dirty="0">
              <a:solidFill>
                <a:srgbClr val="0070C0"/>
              </a:solidFill>
            </a:endParaRPr>
          </a:p>
          <a:p>
            <a:pPr marL="342900" indent="-342900">
              <a:buFont typeface="Courier New" panose="02070309020205020404" pitchFamily="49" charset="0"/>
              <a:buChar char="o"/>
            </a:pPr>
            <a:r>
              <a:rPr lang="kk-KZ" sz="2400" dirty="0">
                <a:solidFill>
                  <a:srgbClr val="0070C0"/>
                </a:solidFill>
              </a:rPr>
              <a:t>радиотехника және </a:t>
            </a:r>
            <a:endParaRPr lang="en-US" sz="2400" dirty="0">
              <a:solidFill>
                <a:srgbClr val="0070C0"/>
              </a:solidFill>
            </a:endParaRPr>
          </a:p>
          <a:p>
            <a:pPr marL="342900" indent="-342900">
              <a:buFont typeface="Courier New" panose="02070309020205020404" pitchFamily="49" charset="0"/>
              <a:buChar char="o"/>
            </a:pPr>
            <a:r>
              <a:rPr lang="kk-KZ" sz="2400" dirty="0">
                <a:solidFill>
                  <a:srgbClr val="0070C0"/>
                </a:solidFill>
              </a:rPr>
              <a:t>электротехника пәндері бар. </a:t>
            </a:r>
            <a:endParaRPr lang="ru-RU" sz="2400" dirty="0">
              <a:solidFill>
                <a:srgbClr val="0070C0"/>
              </a:solidFill>
            </a:endParaRPr>
          </a:p>
        </p:txBody>
      </p:sp>
      <p:pic>
        <p:nvPicPr>
          <p:cNvPr id="4" name="Picture 2" descr="Робототехника Изображения – скачать бесплатно на Freepik">
            <a:extLst>
              <a:ext uri="{FF2B5EF4-FFF2-40B4-BE49-F238E27FC236}">
                <a16:creationId xmlns:a16="http://schemas.microsoft.com/office/drawing/2014/main" id="{5157A245-D744-4E78-969E-88E609ED89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00056" y="2852936"/>
            <a:ext cx="4279709" cy="28512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1778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5520" y="1412776"/>
            <a:ext cx="8424936" cy="3785652"/>
          </a:xfrm>
          <a:prstGeom prst="rect">
            <a:avLst/>
          </a:prstGeom>
        </p:spPr>
        <p:txBody>
          <a:bodyPr wrap="square">
            <a:spAutoFit/>
          </a:bodyPr>
          <a:lstStyle/>
          <a:p>
            <a:pPr marL="514350" indent="-514350">
              <a:buAutoNum type="arabicPeriod"/>
            </a:pPr>
            <a:r>
              <a:rPr lang="ru-RU" sz="2400" dirty="0">
                <a:solidFill>
                  <a:srgbClr val="0070C0"/>
                </a:solidFill>
                <a:latin typeface="Arial" panose="020B0604020202020204" pitchFamily="34" charset="0"/>
                <a:cs typeface="Arial" panose="020B0604020202020204" pitchFamily="34" charset="0"/>
              </a:rPr>
              <a:t>Электроника </a:t>
            </a:r>
            <a:r>
              <a:rPr lang="ru-RU" sz="2400" dirty="0" err="1">
                <a:solidFill>
                  <a:srgbClr val="0070C0"/>
                </a:solidFill>
                <a:latin typeface="Arial" panose="020B0604020202020204" pitchFamily="34" charset="0"/>
                <a:cs typeface="Arial" panose="020B0604020202020204" pitchFamily="34" charset="0"/>
              </a:rPr>
              <a:t>негіздері</a:t>
            </a:r>
            <a:r>
              <a:rPr lang="ru-RU" sz="2400" dirty="0">
                <a:solidFill>
                  <a:srgbClr val="0070C0"/>
                </a:solidFill>
                <a:latin typeface="Arial" panose="020B0604020202020204" pitchFamily="34" charset="0"/>
                <a:cs typeface="Arial" panose="020B0604020202020204" pitchFamily="34" charset="0"/>
              </a:rPr>
              <a:t>. </a:t>
            </a:r>
          </a:p>
          <a:p>
            <a:pPr marL="514350" indent="-514350">
              <a:buAutoNum type="arabicPeriod"/>
            </a:pPr>
            <a:r>
              <a:rPr lang="ru-RU" sz="2400" dirty="0" err="1">
                <a:solidFill>
                  <a:srgbClr val="0070C0"/>
                </a:solidFill>
                <a:latin typeface="Arial" panose="020B0604020202020204" pitchFamily="34" charset="0"/>
                <a:cs typeface="Arial" panose="020B0604020202020204" pitchFamily="34" charset="0"/>
              </a:rPr>
              <a:t>Мехатроника</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негіздері</a:t>
            </a:r>
            <a:r>
              <a:rPr lang="ru-RU" sz="2400" dirty="0">
                <a:solidFill>
                  <a:srgbClr val="0070C0"/>
                </a:solidFill>
                <a:latin typeface="Arial" panose="020B0604020202020204" pitchFamily="34" charset="0"/>
                <a:cs typeface="Arial" panose="020B0604020202020204" pitchFamily="34" charset="0"/>
              </a:rPr>
              <a:t>. Микроконтроллер </a:t>
            </a:r>
            <a:r>
              <a:rPr lang="ru-RU" sz="2400" dirty="0" err="1">
                <a:solidFill>
                  <a:srgbClr val="0070C0"/>
                </a:solidFill>
                <a:latin typeface="Arial" panose="020B0604020202020204" pitchFamily="34" charset="0"/>
                <a:cs typeface="Arial" panose="020B0604020202020204" pitchFamily="34" charset="0"/>
              </a:rPr>
              <a:t>және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микропроцессорлық</a:t>
            </a:r>
            <a:r>
              <a:rPr lang="ru-RU" sz="2400" dirty="0">
                <a:solidFill>
                  <a:srgbClr val="0070C0"/>
                </a:solidFill>
                <a:latin typeface="Arial" panose="020B0604020202020204" pitchFamily="34" charset="0"/>
                <a:cs typeface="Arial" panose="020B0604020202020204" pitchFamily="34" charset="0"/>
              </a:rPr>
              <a:t> техника. </a:t>
            </a:r>
          </a:p>
          <a:p>
            <a:pPr marL="514350" indent="-514350">
              <a:buAutoNum type="arabicPeriod"/>
            </a:pPr>
            <a:r>
              <a:rPr lang="ru-RU" sz="2400" dirty="0" err="1">
                <a:solidFill>
                  <a:srgbClr val="0070C0"/>
                </a:solidFill>
                <a:latin typeface="Arial" panose="020B0604020202020204" pitchFamily="34" charset="0"/>
                <a:cs typeface="Arial" panose="020B0604020202020204" pitchFamily="34" charset="0"/>
              </a:rPr>
              <a:t>Роботтарды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құрастыру</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және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автоматтандыру</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Робототехниканы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бағдарламалау</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негіздері</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Датчиктер</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және</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өлшеу</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жүйелері</a:t>
            </a:r>
            <a:r>
              <a:rPr lang="ru-RU" sz="2400" dirty="0">
                <a:solidFill>
                  <a:srgbClr val="0070C0"/>
                </a:solidFill>
                <a:latin typeface="Arial" panose="020B0604020202020204" pitchFamily="34" charset="0"/>
                <a:cs typeface="Arial" panose="020B0604020202020204" pitchFamily="34" charset="0"/>
              </a:rPr>
              <a:t>.</a:t>
            </a:r>
          </a:p>
          <a:p>
            <a:pPr marL="514350" indent="-514350">
              <a:buAutoNum type="arabicPeriod"/>
            </a:pPr>
            <a:endParaRPr lang="ru-RU" sz="2400" dirty="0">
              <a:solidFill>
                <a:srgbClr val="0070C0"/>
              </a:solidFill>
              <a:latin typeface="Arial" panose="020B0604020202020204" pitchFamily="34" charset="0"/>
              <a:cs typeface="Arial" panose="020B0604020202020204" pitchFamily="34" charset="0"/>
            </a:endParaRPr>
          </a:p>
          <a:p>
            <a:pPr marL="514350" indent="-514350">
              <a:buAutoNum type="arabicPeriod"/>
            </a:pP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Білім</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беретін</a:t>
            </a:r>
            <a:r>
              <a:rPr lang="ru-RU" sz="2400" dirty="0">
                <a:solidFill>
                  <a:srgbClr val="0070C0"/>
                </a:solidFill>
                <a:latin typeface="Arial" panose="020B0604020202020204" pitchFamily="34" charset="0"/>
                <a:cs typeface="Arial" panose="020B0604020202020204" pitchFamily="34" charset="0"/>
              </a:rPr>
              <a:t> робототехника </a:t>
            </a:r>
            <a:r>
              <a:rPr lang="ru-RU" sz="2400" dirty="0" err="1">
                <a:solidFill>
                  <a:srgbClr val="0070C0"/>
                </a:solidFill>
                <a:latin typeface="Arial" panose="020B0604020202020204" pitchFamily="34" charset="0"/>
                <a:cs typeface="Arial" panose="020B0604020202020204" pitchFamily="34" charset="0"/>
              </a:rPr>
              <a:t>негіздері</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Робототехниканы</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оқыту</a:t>
            </a:r>
            <a:r>
              <a:rPr lang="ru-RU" sz="2400" dirty="0">
                <a:solidFill>
                  <a:srgbClr val="0070C0"/>
                </a:solidFill>
                <a:latin typeface="Arial" panose="020B0604020202020204" pitchFamily="34" charset="0"/>
                <a:cs typeface="Arial" panose="020B0604020202020204" pitchFamily="34" charset="0"/>
              </a:rPr>
              <a:t> </a:t>
            </a:r>
            <a:r>
              <a:rPr lang="ru-RU" sz="2400" dirty="0" err="1">
                <a:solidFill>
                  <a:srgbClr val="0070C0"/>
                </a:solidFill>
                <a:latin typeface="Arial" panose="020B0604020202020204" pitchFamily="34" charset="0"/>
                <a:cs typeface="Arial" panose="020B0604020202020204" pitchFamily="34" charset="0"/>
              </a:rPr>
              <a:t>әдістемесі</a:t>
            </a:r>
            <a:r>
              <a:rPr lang="ru-RU" sz="2400" dirty="0">
                <a:solidFill>
                  <a:srgbClr val="0070C0"/>
                </a:solidFill>
                <a:latin typeface="Arial" panose="020B0604020202020204" pitchFamily="34" charset="0"/>
                <a:cs typeface="Arial" panose="020B0604020202020204" pitchFamily="34" charset="0"/>
              </a:rPr>
              <a:t>; Робототехника </a:t>
            </a:r>
            <a:r>
              <a:rPr lang="ru-RU" sz="2400" dirty="0" err="1">
                <a:solidFill>
                  <a:srgbClr val="0070C0"/>
                </a:solidFill>
                <a:latin typeface="Arial" panose="020B0604020202020204" pitchFamily="34" charset="0"/>
                <a:cs typeface="Arial" panose="020B0604020202020204" pitchFamily="34" charset="0"/>
              </a:rPr>
              <a:t>тарихы</a:t>
            </a:r>
            <a:r>
              <a:rPr lang="ru-RU" sz="2400" dirty="0">
                <a:solidFill>
                  <a:srgbClr val="0070C0"/>
                </a:solidFill>
                <a:latin typeface="Arial" panose="020B0604020202020204" pitchFamily="34" charset="0"/>
                <a:cs typeface="Arial" panose="020B0604020202020204" pitchFamily="34" charset="0"/>
              </a:rPr>
              <a:t>.</a:t>
            </a:r>
          </a:p>
        </p:txBody>
      </p:sp>
      <p:sp>
        <p:nvSpPr>
          <p:cNvPr id="3" name="TextBox 2">
            <a:extLst>
              <a:ext uri="{FF2B5EF4-FFF2-40B4-BE49-F238E27FC236}">
                <a16:creationId xmlns:a16="http://schemas.microsoft.com/office/drawing/2014/main" id="{7A4303DE-8579-480D-AC16-050140FC6096}"/>
              </a:ext>
            </a:extLst>
          </p:cNvPr>
          <p:cNvSpPr txBox="1"/>
          <p:nvPr/>
        </p:nvSpPr>
        <p:spPr>
          <a:xfrm>
            <a:off x="2423592" y="764705"/>
            <a:ext cx="7200800" cy="461665"/>
          </a:xfrm>
          <a:prstGeom prst="rect">
            <a:avLst/>
          </a:prstGeom>
          <a:noFill/>
        </p:spPr>
        <p:txBody>
          <a:bodyPr wrap="square" rtlCol="0">
            <a:spAutoFit/>
          </a:bodyPr>
          <a:lstStyle/>
          <a:p>
            <a:r>
              <a:rPr lang="kk-KZ" sz="2400" b="1" dirty="0">
                <a:solidFill>
                  <a:srgbClr val="0070C0"/>
                </a:solidFill>
              </a:rPr>
              <a:t>Робототехника саласы бойынша енгізілген пәндер</a:t>
            </a:r>
            <a:endParaRPr lang="ru-RU" sz="2400" b="1" dirty="0">
              <a:solidFill>
                <a:srgbClr val="0070C0"/>
              </a:solidFill>
            </a:endParaRPr>
          </a:p>
        </p:txBody>
      </p:sp>
    </p:spTree>
    <p:extLst>
      <p:ext uri="{BB962C8B-B14F-4D97-AF65-F5344CB8AC3E}">
        <p14:creationId xmlns:p14="http://schemas.microsoft.com/office/powerpoint/2010/main" val="9320492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19536" y="1052736"/>
            <a:ext cx="8424936" cy="4832092"/>
          </a:xfrm>
          <a:prstGeom prst="rect">
            <a:avLst/>
          </a:prstGeom>
        </p:spPr>
        <p:txBody>
          <a:bodyPr wrap="square">
            <a:spAutoFit/>
          </a:bodyPr>
          <a:lstStyle/>
          <a:p>
            <a:r>
              <a:rPr lang="kk-KZ" sz="2800" dirty="0">
                <a:solidFill>
                  <a:schemeClr val="tx2"/>
                </a:solidFill>
                <a:latin typeface="Arial" panose="020B0604020202020204" pitchFamily="34" charset="0"/>
                <a:cs typeface="Arial" panose="020B0604020202020204" pitchFamily="34" charset="0"/>
              </a:rPr>
              <a:t>Тапсырмалар</a:t>
            </a:r>
          </a:p>
          <a:p>
            <a:endParaRPr lang="ru-RU" sz="2800" dirty="0">
              <a:solidFill>
                <a:schemeClr val="tx2"/>
              </a:solidFill>
              <a:latin typeface="Arial" panose="020B0604020202020204" pitchFamily="34" charset="0"/>
              <a:cs typeface="Arial" panose="020B0604020202020204" pitchFamily="34" charset="0"/>
            </a:endParaRPr>
          </a:p>
          <a:p>
            <a:r>
              <a:rPr lang="kk-KZ" sz="2800" dirty="0">
                <a:solidFill>
                  <a:schemeClr val="tx2"/>
                </a:solidFill>
                <a:latin typeface="Arial" panose="020B0604020202020204" pitchFamily="34" charset="0"/>
                <a:cs typeface="Arial" panose="020B0604020202020204" pitchFamily="34" charset="0"/>
              </a:rPr>
              <a:t>Америкалық фантаст-жазушы Айзек Азимовтың тұжырымдаған үш заңына талдау жасаңдар. </a:t>
            </a:r>
            <a:endParaRPr lang="en-US" sz="2800" dirty="0">
              <a:solidFill>
                <a:schemeClr val="tx2"/>
              </a:solidFill>
              <a:latin typeface="Arial" panose="020B0604020202020204" pitchFamily="34" charset="0"/>
              <a:cs typeface="Arial" panose="020B0604020202020204" pitchFamily="34" charset="0"/>
            </a:endParaRPr>
          </a:p>
          <a:p>
            <a:r>
              <a:rPr lang="kk-KZ" sz="2800" dirty="0">
                <a:solidFill>
                  <a:schemeClr val="tx2"/>
                </a:solidFill>
                <a:latin typeface="Arial" panose="020B0604020202020204" pitchFamily="34" charset="0"/>
                <a:cs typeface="Arial" panose="020B0604020202020204" pitchFamily="34" charset="0"/>
              </a:rPr>
              <a:t>Осы үш заңды қарапайым түсінікті тілде түсіндіріңіздер</a:t>
            </a:r>
          </a:p>
          <a:p>
            <a:endParaRPr lang="kk-KZ" sz="2800" dirty="0">
              <a:solidFill>
                <a:schemeClr val="tx2"/>
              </a:solidFill>
              <a:latin typeface="Arial" panose="020B0604020202020204" pitchFamily="34" charset="0"/>
              <a:cs typeface="Arial" panose="020B0604020202020204" pitchFamily="34" charset="0"/>
            </a:endParaRPr>
          </a:p>
          <a:p>
            <a:endParaRPr lang="kk-KZ" sz="2800" dirty="0">
              <a:solidFill>
                <a:schemeClr val="tx2"/>
              </a:solidFill>
              <a:latin typeface="Arial" panose="020B0604020202020204" pitchFamily="34" charset="0"/>
              <a:cs typeface="Arial" panose="020B0604020202020204" pitchFamily="34" charset="0"/>
            </a:endParaRPr>
          </a:p>
          <a:p>
            <a:pPr algn="just"/>
            <a:r>
              <a:rPr lang="kk-KZ" sz="2800" dirty="0">
                <a:solidFill>
                  <a:schemeClr val="tx2"/>
                </a:solidFill>
                <a:latin typeface="Arial" panose="020B0604020202020204" pitchFamily="34" charset="0"/>
                <a:cs typeface="Arial" panose="020B0604020202020204" pitchFamily="34" charset="0"/>
              </a:rPr>
              <a:t>Роботтың қарқынды дамуы адамзат үшін қаншалықты қауіп­ті? </a:t>
            </a:r>
            <a:endParaRPr lang="ru-RU" sz="2800" dirty="0">
              <a:solidFill>
                <a:schemeClr val="tx2"/>
              </a:solidFill>
              <a:latin typeface="Arial" panose="020B0604020202020204" pitchFamily="34" charset="0"/>
              <a:cs typeface="Arial" panose="020B0604020202020204" pitchFamily="34" charset="0"/>
            </a:endParaRPr>
          </a:p>
          <a:p>
            <a:endParaRPr lang="ru-RU" sz="28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525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63552" y="764705"/>
            <a:ext cx="7920880" cy="4893647"/>
          </a:xfrm>
          <a:prstGeom prst="rect">
            <a:avLst/>
          </a:prstGeom>
        </p:spPr>
        <p:txBody>
          <a:bodyPr wrap="square">
            <a:spAutoFit/>
          </a:bodyPr>
          <a:lstStyle/>
          <a:p>
            <a:pPr algn="just"/>
            <a:r>
              <a:rPr lang="kk-KZ" sz="2400" dirty="0">
                <a:solidFill>
                  <a:schemeClr val="accent1">
                    <a:lumMod val="75000"/>
                  </a:schemeClr>
                </a:solidFill>
              </a:rPr>
              <a:t>Біздің заманымыздың басында робототехникалық жүйелердің адам өмірінің барлық салаларына кең енуі басты жаңалықтардың бірі болды. </a:t>
            </a:r>
            <a:endParaRPr lang="en-US" sz="2400" dirty="0">
              <a:solidFill>
                <a:schemeClr val="accent1">
                  <a:lumMod val="75000"/>
                </a:schemeClr>
              </a:solidFill>
            </a:endParaRPr>
          </a:p>
          <a:p>
            <a:endParaRPr lang="en-US" sz="2400" dirty="0">
              <a:solidFill>
                <a:schemeClr val="accent1">
                  <a:lumMod val="75000"/>
                </a:schemeClr>
              </a:solidFill>
            </a:endParaRPr>
          </a:p>
          <a:p>
            <a:pPr lvl="0" algn="just"/>
            <a:r>
              <a:rPr lang="kk-KZ" sz="2400" dirty="0">
                <a:solidFill>
                  <a:schemeClr val="accent1">
                    <a:lumMod val="75000"/>
                  </a:schemeClr>
                </a:solidFill>
              </a:rPr>
              <a:t>Бұл өндіріс, ауыл шаруашылығы, адамның тұрмысы және т.б. жаңа технологиялар, жаңа идеялар, тіпті адам буынының жаңа әлеуметтік теориялары пайда болады, бұған Нейл Хоув және Уильям Штраус әзірлеген ұрпақ теориясын мысал ретінде келтіру жеткілікті </a:t>
            </a:r>
          </a:p>
          <a:p>
            <a:pPr lvl="0"/>
            <a:endParaRPr lang="kk-KZ" sz="2400" dirty="0">
              <a:solidFill>
                <a:schemeClr val="accent1">
                  <a:lumMod val="75000"/>
                </a:schemeClr>
              </a:solidFill>
            </a:endParaRPr>
          </a:p>
          <a:p>
            <a:pPr lvl="0"/>
            <a:r>
              <a:rPr lang="ru-RU" sz="2000" dirty="0">
                <a:solidFill>
                  <a:schemeClr val="accent1">
                    <a:lumMod val="75000"/>
                  </a:schemeClr>
                </a:solidFill>
              </a:rPr>
              <a:t>Исаева М. Поколения кризиса и подъема в теории В. Штрауса и Н. </a:t>
            </a:r>
            <a:r>
              <a:rPr lang="ru-RU" sz="2000" dirty="0" err="1">
                <a:solidFill>
                  <a:schemeClr val="accent1">
                    <a:lumMod val="75000"/>
                  </a:schemeClr>
                </a:solidFill>
              </a:rPr>
              <a:t>Хоува</a:t>
            </a:r>
            <a:r>
              <a:rPr lang="ru-RU" sz="2000" dirty="0">
                <a:solidFill>
                  <a:schemeClr val="accent1">
                    <a:lumMod val="75000"/>
                  </a:schemeClr>
                </a:solidFill>
              </a:rPr>
              <a:t> / М. Исаева // Знание. Понимание. Умение. – 2011. - № 3. – С. 290-295.</a:t>
            </a:r>
            <a:r>
              <a:rPr lang="kk-KZ" sz="2000" dirty="0">
                <a:solidFill>
                  <a:schemeClr val="accent1">
                    <a:lumMod val="75000"/>
                  </a:schemeClr>
                </a:solidFill>
              </a:rPr>
              <a:t> </a:t>
            </a:r>
            <a:endParaRPr lang="ru-RU" sz="2000" dirty="0">
              <a:solidFill>
                <a:schemeClr val="accent1">
                  <a:lumMod val="75000"/>
                </a:schemeClr>
              </a:solidFill>
            </a:endParaRPr>
          </a:p>
        </p:txBody>
      </p:sp>
    </p:spTree>
    <p:extLst>
      <p:ext uri="{BB962C8B-B14F-4D97-AF65-F5344CB8AC3E}">
        <p14:creationId xmlns:p14="http://schemas.microsoft.com/office/powerpoint/2010/main" val="1600837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17068" y="1268760"/>
            <a:ext cx="8424936" cy="2677656"/>
          </a:xfrm>
          <a:prstGeom prst="rect">
            <a:avLst/>
          </a:prstGeom>
        </p:spPr>
        <p:txBody>
          <a:bodyPr wrap="square">
            <a:spAutoFit/>
          </a:bodyPr>
          <a:lstStyle/>
          <a:p>
            <a:pPr lvl="0"/>
            <a:r>
              <a:rPr lang="kk-KZ" sz="2400" dirty="0">
                <a:solidFill>
                  <a:schemeClr val="accent1">
                    <a:lumMod val="75000"/>
                  </a:schemeClr>
                </a:solidFill>
              </a:rPr>
              <a:t>Осыған байланысты барлық ұрпақтың, соның ішінде </a:t>
            </a:r>
            <a:r>
              <a:rPr lang="kk-KZ" sz="2400" b="1" dirty="0">
                <a:solidFill>
                  <a:schemeClr val="accent1">
                    <a:lumMod val="75000"/>
                  </a:schemeClr>
                </a:solidFill>
              </a:rPr>
              <a:t>X, Y, Z ұрпақтарын </a:t>
            </a:r>
            <a:r>
              <a:rPr lang="kk-KZ" sz="2400" dirty="0">
                <a:solidFill>
                  <a:schemeClr val="accent1">
                    <a:lumMod val="75000"/>
                  </a:schemeClr>
                </a:solidFill>
              </a:rPr>
              <a:t>жаңа шындыққа бейімдеу мәселесі туындайды, бұл бейімделу адам психикасының көптеген ерекшеліктерін, адам ағзасының дамуын ескеруі тиіс. </a:t>
            </a:r>
          </a:p>
          <a:p>
            <a:pPr lvl="0"/>
            <a:endParaRPr lang="kk-KZ" sz="2400" dirty="0">
              <a:solidFill>
                <a:schemeClr val="accent1">
                  <a:lumMod val="75000"/>
                </a:schemeClr>
              </a:solidFill>
            </a:endParaRPr>
          </a:p>
          <a:p>
            <a:pPr lvl="0"/>
            <a:r>
              <a:rPr lang="kk-KZ" sz="2400" dirty="0">
                <a:solidFill>
                  <a:schemeClr val="accent1">
                    <a:lumMod val="75000"/>
                  </a:schemeClr>
                </a:solidFill>
              </a:rPr>
              <a:t>Осы себепті робототехника техникалық пән ретінде емес, білім беру саласындағы мамандық ретінде пайда болды</a:t>
            </a:r>
            <a:endParaRPr lang="ru-RU" sz="2400" dirty="0">
              <a:solidFill>
                <a:schemeClr val="accent1">
                  <a:lumMod val="75000"/>
                </a:schemeClr>
              </a:solidFill>
            </a:endParaRPr>
          </a:p>
        </p:txBody>
      </p:sp>
      <p:pic>
        <p:nvPicPr>
          <p:cNvPr id="2050" name="Picture 2">
            <a:extLst>
              <a:ext uri="{FF2B5EF4-FFF2-40B4-BE49-F238E27FC236}">
                <a16:creationId xmlns:a16="http://schemas.microsoft.com/office/drawing/2014/main" id="{06713B43-52C2-4F07-B510-927701931A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1704" y="4341465"/>
            <a:ext cx="4572000" cy="1247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4397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11424" y="692696"/>
            <a:ext cx="9061300" cy="4154984"/>
          </a:xfrm>
          <a:prstGeom prst="rect">
            <a:avLst/>
          </a:prstGeom>
        </p:spPr>
        <p:txBody>
          <a:bodyPr wrap="square">
            <a:spAutoFit/>
          </a:bodyPr>
          <a:lstStyle/>
          <a:p>
            <a:pPr algn="just"/>
            <a:r>
              <a:rPr lang="kk-KZ" sz="2400" dirty="0">
                <a:solidFill>
                  <a:schemeClr val="accent1">
                    <a:lumMod val="75000"/>
                  </a:schemeClr>
                </a:solidFill>
              </a:rPr>
              <a:t>Балаларды робототехника негіздеріне оқыту үшін </a:t>
            </a:r>
            <a:r>
              <a:rPr lang="kk-KZ" sz="2400" b="1" dirty="0">
                <a:solidFill>
                  <a:schemeClr val="accent1">
                    <a:lumMod val="75000"/>
                  </a:schemeClr>
                </a:solidFill>
              </a:rPr>
              <a:t>мұғалімдерді даярлауды екі түрлі көзқараспен </a:t>
            </a:r>
            <a:r>
              <a:rPr lang="kk-KZ" sz="2400" dirty="0">
                <a:solidFill>
                  <a:schemeClr val="accent1">
                    <a:lumMod val="75000"/>
                  </a:schemeClr>
                </a:solidFill>
              </a:rPr>
              <a:t>түсіндіруге болады. </a:t>
            </a:r>
          </a:p>
          <a:p>
            <a:pPr algn="just"/>
            <a:r>
              <a:rPr lang="kk-KZ" sz="2400" b="1" dirty="0">
                <a:solidFill>
                  <a:schemeClr val="accent1">
                    <a:lumMod val="75000"/>
                  </a:schemeClr>
                </a:solidFill>
              </a:rPr>
              <a:t>Бір жағынан</a:t>
            </a:r>
            <a:r>
              <a:rPr lang="kk-KZ" sz="2400" dirty="0">
                <a:solidFill>
                  <a:schemeClr val="accent1">
                    <a:lumMod val="75000"/>
                  </a:schemeClr>
                </a:solidFill>
              </a:rPr>
              <a:t>, бұл баланы болашақ инженерлік мамандыққа дайындау</a:t>
            </a:r>
          </a:p>
          <a:p>
            <a:pPr algn="just"/>
            <a:r>
              <a:rPr lang="kk-KZ" sz="2400" b="1" dirty="0">
                <a:solidFill>
                  <a:schemeClr val="accent1">
                    <a:lumMod val="75000"/>
                  </a:schemeClr>
                </a:solidFill>
              </a:rPr>
              <a:t>Екінші жағынан </a:t>
            </a:r>
            <a:r>
              <a:rPr lang="kk-KZ" sz="2400" dirty="0">
                <a:solidFill>
                  <a:schemeClr val="accent1">
                    <a:lumMod val="75000"/>
                  </a:schemeClr>
                </a:solidFill>
              </a:rPr>
              <a:t>робототехникалық құрылғылармен қарым-қатынас жасау және өзара әрекеттесу қажеттілігі жағдайында өмірге дайындық ретінде қарастыруға болады. </a:t>
            </a:r>
          </a:p>
          <a:p>
            <a:pPr algn="just"/>
            <a:endParaRPr lang="kk-KZ" sz="2400" dirty="0">
              <a:solidFill>
                <a:schemeClr val="accent1">
                  <a:lumMod val="75000"/>
                </a:schemeClr>
              </a:solidFill>
            </a:endParaRPr>
          </a:p>
          <a:p>
            <a:pPr algn="just"/>
            <a:r>
              <a:rPr lang="kk-KZ" sz="2400" dirty="0">
                <a:solidFill>
                  <a:schemeClr val="accent1">
                    <a:lumMod val="75000"/>
                  </a:schemeClr>
                </a:solidFill>
              </a:rPr>
              <a:t>Бірінші міндет </a:t>
            </a:r>
            <a:r>
              <a:rPr lang="kk-KZ" sz="2400" b="1" dirty="0">
                <a:solidFill>
                  <a:schemeClr val="accent1">
                    <a:lumMod val="75000"/>
                  </a:schemeClr>
                </a:solidFill>
              </a:rPr>
              <a:t>арнайы инженерлік сыныптарға бағытталған</a:t>
            </a:r>
            <a:r>
              <a:rPr lang="kk-KZ" sz="2400" dirty="0">
                <a:solidFill>
                  <a:schemeClr val="accent1">
                    <a:lumMod val="75000"/>
                  </a:schemeClr>
                </a:solidFill>
              </a:rPr>
              <a:t>, екіншісі </a:t>
            </a:r>
            <a:r>
              <a:rPr lang="kk-KZ" sz="2400" b="1" dirty="0">
                <a:solidFill>
                  <a:schemeClr val="accent1">
                    <a:lumMod val="75000"/>
                  </a:schemeClr>
                </a:solidFill>
              </a:rPr>
              <a:t>оқушылардың барлық санаттарымен жұмыс істейтін мұғалімдер </a:t>
            </a:r>
            <a:r>
              <a:rPr lang="kk-KZ" sz="2400" dirty="0">
                <a:solidFill>
                  <a:schemeClr val="accent1">
                    <a:lumMod val="75000"/>
                  </a:schemeClr>
                </a:solidFill>
              </a:rPr>
              <a:t>үшін өзекті.</a:t>
            </a:r>
            <a:endParaRPr lang="ru-RU" sz="2400" dirty="0">
              <a:solidFill>
                <a:schemeClr val="accent1">
                  <a:lumMod val="75000"/>
                </a:schemeClr>
              </a:solidFill>
            </a:endParaRPr>
          </a:p>
        </p:txBody>
      </p:sp>
      <p:pic>
        <p:nvPicPr>
          <p:cNvPr id="4098" name="Picture 2">
            <a:extLst>
              <a:ext uri="{FF2B5EF4-FFF2-40B4-BE49-F238E27FC236}">
                <a16:creationId xmlns:a16="http://schemas.microsoft.com/office/drawing/2014/main" id="{0E98099A-DAEE-49D5-AB83-9EE80F0D98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7968" y="4509120"/>
            <a:ext cx="2736304" cy="18242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52284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91544" y="517249"/>
            <a:ext cx="8352928" cy="1200329"/>
          </a:xfrm>
          <a:prstGeom prst="rect">
            <a:avLst/>
          </a:prstGeom>
        </p:spPr>
        <p:txBody>
          <a:bodyPr wrap="square">
            <a:spAutoFit/>
          </a:bodyPr>
          <a:lstStyle/>
          <a:p>
            <a:pPr algn="just"/>
            <a:r>
              <a:rPr lang="kk-KZ" sz="2400" dirty="0">
                <a:solidFill>
                  <a:schemeClr val="accent1">
                    <a:lumMod val="75000"/>
                  </a:schemeClr>
                </a:solidFill>
              </a:rPr>
              <a:t>Мұндай дайындық жас ерекшеліктерін ескере отырып, болашақ адамға қажетті дене, психологиялық, ақыл-ой қабілеттерін дамытуға бағытталатындай жүргізілуі тиіс.</a:t>
            </a:r>
            <a:endParaRPr lang="ru-RU" sz="2400" dirty="0">
              <a:solidFill>
                <a:schemeClr val="accent1">
                  <a:lumMod val="75000"/>
                </a:schemeClr>
              </a:solidFill>
            </a:endParaRPr>
          </a:p>
        </p:txBody>
      </p:sp>
      <p:sp>
        <p:nvSpPr>
          <p:cNvPr id="3" name="Прямоугольник 2"/>
          <p:cNvSpPr/>
          <p:nvPr/>
        </p:nvSpPr>
        <p:spPr>
          <a:xfrm>
            <a:off x="2016324" y="1916833"/>
            <a:ext cx="8136904" cy="4524315"/>
          </a:xfrm>
          <a:prstGeom prst="rect">
            <a:avLst/>
          </a:prstGeom>
        </p:spPr>
        <p:txBody>
          <a:bodyPr wrap="square">
            <a:spAutoFit/>
          </a:bodyPr>
          <a:lstStyle/>
          <a:p>
            <a:r>
              <a:rPr lang="kk-KZ" sz="2400" dirty="0">
                <a:solidFill>
                  <a:schemeClr val="accent1">
                    <a:lumMod val="75000"/>
                  </a:schemeClr>
                </a:solidFill>
              </a:rPr>
              <a:t>Робототехника саласында мұғалімді даярлаудың әдістемелік жүйесін қалыптастыру </a:t>
            </a:r>
            <a:r>
              <a:rPr lang="kk-KZ" sz="2400" b="1" dirty="0">
                <a:solidFill>
                  <a:schemeClr val="accent1">
                    <a:lumMod val="75000"/>
                  </a:schemeClr>
                </a:solidFill>
              </a:rPr>
              <a:t>STEM – технологияларды </a:t>
            </a:r>
            <a:r>
              <a:rPr lang="kk-KZ" sz="2400" dirty="0">
                <a:solidFill>
                  <a:schemeClr val="accent1">
                    <a:lumMod val="75000"/>
                  </a:schemeClr>
                </a:solidFill>
              </a:rPr>
              <a:t>қолдану негізінде жүзеге асырылады. </a:t>
            </a:r>
          </a:p>
          <a:p>
            <a:r>
              <a:rPr lang="kk-KZ" sz="2400" dirty="0">
                <a:solidFill>
                  <a:schemeClr val="accent1">
                    <a:lumMod val="75000"/>
                  </a:schemeClr>
                </a:solidFill>
              </a:rPr>
              <a:t>S – Science</a:t>
            </a:r>
          </a:p>
          <a:p>
            <a:r>
              <a:rPr lang="kk-KZ" sz="2400" dirty="0">
                <a:solidFill>
                  <a:schemeClr val="accent1">
                    <a:lumMod val="75000"/>
                  </a:schemeClr>
                </a:solidFill>
              </a:rPr>
              <a:t>T – Technology</a:t>
            </a:r>
          </a:p>
          <a:p>
            <a:r>
              <a:rPr lang="kk-KZ" sz="2400" dirty="0">
                <a:solidFill>
                  <a:schemeClr val="accent1">
                    <a:lumMod val="75000"/>
                  </a:schemeClr>
                </a:solidFill>
              </a:rPr>
              <a:t>E – Engineering</a:t>
            </a:r>
          </a:p>
          <a:p>
            <a:r>
              <a:rPr lang="kk-KZ" sz="2400" dirty="0">
                <a:solidFill>
                  <a:schemeClr val="accent1">
                    <a:lumMod val="75000"/>
                  </a:schemeClr>
                </a:solidFill>
              </a:rPr>
              <a:t>M - Mathematics </a:t>
            </a:r>
          </a:p>
          <a:p>
            <a:r>
              <a:rPr lang="kk-KZ" sz="2400" dirty="0">
                <a:solidFill>
                  <a:schemeClr val="accent1">
                    <a:lumMod val="75000"/>
                  </a:schemeClr>
                </a:solidFill>
              </a:rPr>
              <a:t>ағылшын сөз тіркесінің аббревиатурасы, аудармада</a:t>
            </a:r>
          </a:p>
          <a:p>
            <a:pPr marL="342900" indent="-342900">
              <a:buFont typeface="Arial" panose="020B0604020202020204" pitchFamily="34" charset="0"/>
              <a:buChar char="•"/>
            </a:pPr>
            <a:r>
              <a:rPr lang="kk-KZ" sz="2400" dirty="0">
                <a:solidFill>
                  <a:schemeClr val="accent1">
                    <a:lumMod val="75000"/>
                  </a:schemeClr>
                </a:solidFill>
              </a:rPr>
              <a:t>ғылым, </a:t>
            </a:r>
          </a:p>
          <a:p>
            <a:pPr marL="342900" indent="-342900">
              <a:buFont typeface="Arial" panose="020B0604020202020204" pitchFamily="34" charset="0"/>
              <a:buChar char="•"/>
            </a:pPr>
            <a:r>
              <a:rPr lang="kk-KZ" sz="2400" dirty="0">
                <a:solidFill>
                  <a:schemeClr val="accent1">
                    <a:lumMod val="75000"/>
                  </a:schemeClr>
                </a:solidFill>
              </a:rPr>
              <a:t>технология, </a:t>
            </a:r>
          </a:p>
          <a:p>
            <a:pPr marL="342900" indent="-342900">
              <a:buFont typeface="Arial" panose="020B0604020202020204" pitchFamily="34" charset="0"/>
              <a:buChar char="•"/>
            </a:pPr>
            <a:r>
              <a:rPr lang="kk-KZ" sz="2400" dirty="0">
                <a:solidFill>
                  <a:schemeClr val="accent1">
                    <a:lumMod val="75000"/>
                  </a:schemeClr>
                </a:solidFill>
              </a:rPr>
              <a:t>инженерлік іс, </a:t>
            </a:r>
          </a:p>
          <a:p>
            <a:pPr marL="342900" indent="-342900">
              <a:buFont typeface="Arial" panose="020B0604020202020204" pitchFamily="34" charset="0"/>
              <a:buChar char="•"/>
            </a:pPr>
            <a:r>
              <a:rPr lang="kk-KZ" sz="2400" dirty="0">
                <a:solidFill>
                  <a:schemeClr val="accent1">
                    <a:lumMod val="75000"/>
                  </a:schemeClr>
                </a:solidFill>
              </a:rPr>
              <a:t>математика деген мағынаны береді. </a:t>
            </a:r>
            <a:endParaRPr lang="ru-RU" sz="2400" dirty="0">
              <a:solidFill>
                <a:schemeClr val="accent1">
                  <a:lumMod val="75000"/>
                </a:schemeClr>
              </a:solidFill>
            </a:endParaRPr>
          </a:p>
        </p:txBody>
      </p:sp>
    </p:spTree>
    <p:extLst>
      <p:ext uri="{BB962C8B-B14F-4D97-AF65-F5344CB8AC3E}">
        <p14:creationId xmlns:p14="http://schemas.microsoft.com/office/powerpoint/2010/main" val="1904182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27424" y="1196752"/>
            <a:ext cx="8280920" cy="3785652"/>
          </a:xfrm>
          <a:prstGeom prst="rect">
            <a:avLst/>
          </a:prstGeom>
        </p:spPr>
        <p:txBody>
          <a:bodyPr wrap="square">
            <a:spAutoFit/>
          </a:bodyPr>
          <a:lstStyle/>
          <a:p>
            <a:pPr algn="just"/>
            <a:r>
              <a:rPr lang="kk-KZ" sz="2400" dirty="0">
                <a:solidFill>
                  <a:schemeClr val="accent1">
                    <a:lumMod val="75000"/>
                  </a:schemeClr>
                </a:solidFill>
              </a:rPr>
              <a:t>Болашақ педагог - студенттердің STEM-технологияларды игеруі әр түрлі әдістерді, формалар мен құралдарды пайдалана отырып, олардың өз педагогикалық қызметінің табысты болуына жағдай жасауға мүмкіндік береді. </a:t>
            </a:r>
          </a:p>
          <a:p>
            <a:endParaRPr lang="kk-KZ" sz="2400" dirty="0">
              <a:solidFill>
                <a:schemeClr val="accent1">
                  <a:lumMod val="75000"/>
                </a:schemeClr>
              </a:solidFill>
            </a:endParaRPr>
          </a:p>
          <a:p>
            <a:pPr algn="just"/>
            <a:r>
              <a:rPr lang="kk-KZ" sz="2400" dirty="0">
                <a:solidFill>
                  <a:schemeClr val="accent1">
                    <a:lumMod val="75000"/>
                  </a:schemeClr>
                </a:solidFill>
              </a:rPr>
              <a:t>STEM-технологияларды қолдану ерекшеліктерінің бірі, ол жеке пән шеңберінде басқа пәндерді интеграциялаудан тұрады. Бұл тұжырымдама көп жағдайда робототехникалық құрылғыларды жобалауда қолданылатын тәсілдерге де сәйкес келеді.</a:t>
            </a:r>
            <a:endParaRPr lang="ru-RU" sz="2400" dirty="0">
              <a:solidFill>
                <a:schemeClr val="accent1">
                  <a:lumMod val="75000"/>
                </a:schemeClr>
              </a:solidFill>
            </a:endParaRPr>
          </a:p>
        </p:txBody>
      </p:sp>
    </p:spTree>
    <p:extLst>
      <p:ext uri="{BB962C8B-B14F-4D97-AF65-F5344CB8AC3E}">
        <p14:creationId xmlns:p14="http://schemas.microsoft.com/office/powerpoint/2010/main" val="2996916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18792" y="908721"/>
            <a:ext cx="8352928" cy="5262979"/>
          </a:xfrm>
          <a:prstGeom prst="rect">
            <a:avLst/>
          </a:prstGeom>
        </p:spPr>
        <p:txBody>
          <a:bodyPr wrap="square">
            <a:spAutoFit/>
          </a:bodyPr>
          <a:lstStyle/>
          <a:p>
            <a:r>
              <a:rPr lang="kk-KZ" sz="2400" dirty="0">
                <a:solidFill>
                  <a:schemeClr val="accent1">
                    <a:lumMod val="75000"/>
                  </a:schemeClr>
                </a:solidFill>
              </a:rPr>
              <a:t>Педагогтарды STEM-технологияларды пайдалануға дайындау мазмұны келесідей критерийлерге негізделіп анықталды:</a:t>
            </a:r>
          </a:p>
          <a:p>
            <a:endParaRPr lang="ru-RU" sz="2400" dirty="0">
              <a:solidFill>
                <a:schemeClr val="accent1">
                  <a:lumMod val="75000"/>
                </a:schemeClr>
              </a:solidFill>
            </a:endParaRPr>
          </a:p>
          <a:p>
            <a:pPr marL="342900" indent="-342900">
              <a:buFontTx/>
              <a:buChar char="-"/>
            </a:pPr>
            <a:r>
              <a:rPr lang="kk-KZ" sz="2400" dirty="0">
                <a:solidFill>
                  <a:schemeClr val="accent1">
                    <a:lumMod val="75000"/>
                  </a:schemeClr>
                </a:solidFill>
              </a:rPr>
              <a:t>STEM пәндерін оқыту технологияларын игерудегі кәсіби даму әлеуеті;</a:t>
            </a:r>
          </a:p>
          <a:p>
            <a:endParaRPr lang="ru-RU" sz="2400" dirty="0">
              <a:solidFill>
                <a:schemeClr val="accent1">
                  <a:lumMod val="75000"/>
                </a:schemeClr>
              </a:solidFill>
            </a:endParaRPr>
          </a:p>
          <a:p>
            <a:pPr marL="342900" indent="-342900">
              <a:buFontTx/>
              <a:buChar char="-"/>
            </a:pPr>
            <a:r>
              <a:rPr lang="kk-KZ" sz="2400" dirty="0">
                <a:solidFill>
                  <a:schemeClr val="accent1">
                    <a:lumMod val="75000"/>
                  </a:schemeClr>
                </a:solidFill>
              </a:rPr>
              <a:t>технологияларға қол жеткізуді ұсыну (цифрлық контент құру, веб-сайттарды іске қосу, компьютерлік оқыту ойындарын және т. б. әзірлеу.);</a:t>
            </a:r>
          </a:p>
          <a:p>
            <a:endParaRPr lang="ru-RU" sz="2400" dirty="0">
              <a:solidFill>
                <a:schemeClr val="accent1">
                  <a:lumMod val="75000"/>
                </a:schemeClr>
              </a:solidFill>
            </a:endParaRPr>
          </a:p>
          <a:p>
            <a:pPr marL="342900" indent="-342900">
              <a:buFontTx/>
              <a:buChar char="-"/>
            </a:pPr>
            <a:r>
              <a:rPr lang="kk-KZ" sz="2400" dirty="0">
                <a:solidFill>
                  <a:schemeClr val="accent1">
                    <a:lumMod val="75000"/>
                  </a:schemeClr>
                </a:solidFill>
              </a:rPr>
              <a:t>бастамашылық, белсенділік, өз оқуына тартылу мүмкіндігі;</a:t>
            </a:r>
          </a:p>
          <a:p>
            <a:endParaRPr lang="ru-RU" sz="2400" dirty="0">
              <a:solidFill>
                <a:schemeClr val="accent1">
                  <a:lumMod val="75000"/>
                </a:schemeClr>
              </a:solidFill>
            </a:endParaRPr>
          </a:p>
          <a:p>
            <a:pPr marL="342900" indent="-342900">
              <a:buFontTx/>
              <a:buChar char="-"/>
            </a:pPr>
            <a:r>
              <a:rPr lang="kk-KZ" sz="2400" dirty="0">
                <a:solidFill>
                  <a:schemeClr val="accent1">
                    <a:lumMod val="75000"/>
                  </a:schemeClr>
                </a:solidFill>
              </a:rPr>
              <a:t>сыни ойлауды дамыту;</a:t>
            </a:r>
          </a:p>
          <a:p>
            <a:endParaRPr lang="ru-RU" sz="2400" dirty="0">
              <a:solidFill>
                <a:schemeClr val="accent1">
                  <a:lumMod val="75000"/>
                </a:schemeClr>
              </a:solidFill>
            </a:endParaRPr>
          </a:p>
        </p:txBody>
      </p:sp>
    </p:spTree>
    <p:extLst>
      <p:ext uri="{BB962C8B-B14F-4D97-AF65-F5344CB8AC3E}">
        <p14:creationId xmlns:p14="http://schemas.microsoft.com/office/powerpoint/2010/main" val="3278907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35560" y="1124744"/>
            <a:ext cx="7848872" cy="4154984"/>
          </a:xfrm>
          <a:prstGeom prst="rect">
            <a:avLst/>
          </a:prstGeom>
        </p:spPr>
        <p:txBody>
          <a:bodyPr wrap="square">
            <a:spAutoFit/>
          </a:bodyPr>
          <a:lstStyle/>
          <a:p>
            <a:pPr marL="342900" indent="-342900">
              <a:buFontTx/>
              <a:buChar char="-"/>
            </a:pPr>
            <a:r>
              <a:rPr lang="kk-KZ" sz="2400" dirty="0">
                <a:solidFill>
                  <a:schemeClr val="accent1">
                    <a:lumMod val="75000"/>
                  </a:schemeClr>
                </a:solidFill>
              </a:rPr>
              <a:t>заманауи қоғамдағы роботтар мен механизмдерді, роботтардың түрлерін, роботтар мен механизмдердің рөлін көркем және техникалық құрастыру, моделдеу туралы терең түсінік алу;</a:t>
            </a:r>
          </a:p>
          <a:p>
            <a:endParaRPr lang="ru-RU" sz="2400" dirty="0">
              <a:solidFill>
                <a:schemeClr val="accent1">
                  <a:lumMod val="75000"/>
                </a:schemeClr>
              </a:solidFill>
            </a:endParaRPr>
          </a:p>
          <a:p>
            <a:pPr marL="342900" indent="-342900">
              <a:buFontTx/>
              <a:buChar char="-"/>
            </a:pPr>
            <a:r>
              <a:rPr lang="kk-KZ" sz="2400" dirty="0">
                <a:solidFill>
                  <a:schemeClr val="accent1">
                    <a:lumMod val="75000"/>
                  </a:schemeClr>
                </a:solidFill>
              </a:rPr>
              <a:t>кинетикалық программалау негіздерін меңгеру, ақпаратты енгізу-шығару құрылғысы;</a:t>
            </a:r>
          </a:p>
          <a:p>
            <a:endParaRPr lang="ru-RU" sz="2400" dirty="0">
              <a:solidFill>
                <a:schemeClr val="accent1">
                  <a:lumMod val="75000"/>
                </a:schemeClr>
              </a:solidFill>
            </a:endParaRPr>
          </a:p>
          <a:p>
            <a:pPr marL="342900" indent="-342900">
              <a:buFontTx/>
              <a:buChar char="-"/>
            </a:pPr>
            <a:r>
              <a:rPr lang="kk-KZ" sz="2400" dirty="0">
                <a:solidFill>
                  <a:schemeClr val="accent1">
                    <a:lumMod val="75000"/>
                  </a:schemeClr>
                </a:solidFill>
              </a:rPr>
              <a:t>роботтар мен механизмдердің бірнеше түрін қолдана отырып ойын ұйымдастыру негіздерін зерттеу.</a:t>
            </a:r>
          </a:p>
          <a:p>
            <a:endParaRPr lang="ru-RU" sz="2400" dirty="0">
              <a:solidFill>
                <a:schemeClr val="accent1">
                  <a:lumMod val="75000"/>
                </a:schemeClr>
              </a:solidFill>
            </a:endParaRPr>
          </a:p>
        </p:txBody>
      </p:sp>
    </p:spTree>
    <p:extLst>
      <p:ext uri="{BB962C8B-B14F-4D97-AF65-F5344CB8AC3E}">
        <p14:creationId xmlns:p14="http://schemas.microsoft.com/office/powerpoint/2010/main" val="275489027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1045</Words>
  <Application>Microsoft Office PowerPoint</Application>
  <PresentationFormat>Широкоэкранный</PresentationFormat>
  <Paragraphs>131</Paragraphs>
  <Slides>21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21</vt:i4>
      </vt:variant>
    </vt:vector>
  </HeadingPairs>
  <TitlesOfParts>
    <vt:vector size="26" baseType="lpstr">
      <vt:lpstr>Arial</vt:lpstr>
      <vt:lpstr>Calibri</vt:lpstr>
      <vt:lpstr>Courier New</vt:lpstr>
      <vt:lpstr>Wingdings</vt:lpstr>
      <vt:lpstr>Тема Office</vt:lpstr>
      <vt:lpstr>Робототехника және білім беру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Shirin</dc:creator>
  <cp:lastModifiedBy>Шырын Шекербекова</cp:lastModifiedBy>
  <cp:revision>11</cp:revision>
  <dcterms:created xsi:type="dcterms:W3CDTF">2022-02-10T05:28:41Z</dcterms:created>
  <dcterms:modified xsi:type="dcterms:W3CDTF">2025-11-14T17:13:22Z</dcterms:modified>
</cp:coreProperties>
</file>